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85" r:id="rId3"/>
    <p:sldId id="310" r:id="rId4"/>
    <p:sldId id="308" r:id="rId5"/>
    <p:sldId id="316" r:id="rId6"/>
    <p:sldId id="314" r:id="rId7"/>
    <p:sldId id="315" r:id="rId8"/>
    <p:sldId id="307" r:id="rId9"/>
  </p:sldIdLst>
  <p:sldSz cx="9144000" cy="5143500" type="screen16x9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9E8"/>
    <a:srgbClr val="FBE5EA"/>
    <a:srgbClr val="FAE4E2"/>
    <a:srgbClr val="BD202E"/>
    <a:srgbClr val="E268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5052" autoAdjust="0"/>
  </p:normalViewPr>
  <p:slideViewPr>
    <p:cSldViewPr>
      <p:cViewPr varScale="1">
        <p:scale>
          <a:sx n="145" d="100"/>
          <a:sy n="145" d="100"/>
        </p:scale>
        <p:origin x="246" y="120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844407280512863E-2"/>
          <c:y val="8.9354820894336218E-2"/>
          <c:w val="0.60729675739998601"/>
          <c:h val="0.679991998739195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9 лет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</c:v>
                </c:pt>
                <c:pt idx="1">
                  <c:v>15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36-4D03-A06B-2AB3FA64C51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10-13 лет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27</c:v>
                </c:pt>
                <c:pt idx="1">
                  <c:v>24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36-4D03-A06B-2AB3FA64C51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14-18 лет</c:v>
                </c:pt>
              </c:strCache>
            </c:strRef>
          </c:tx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60</c:v>
                </c:pt>
                <c:pt idx="1">
                  <c:v>66</c:v>
                </c:pt>
                <c:pt idx="2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36-4D03-A06B-2AB3FA64C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5655296"/>
        <c:axId val="365652032"/>
      </c:barChart>
      <c:catAx>
        <c:axId val="36565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LS Sector Regular" pitchFamily="50" charset="-52"/>
                <a:cs typeface="ALS Sector Regular" pitchFamily="50" charset="-52"/>
              </a:defRPr>
            </a:pPr>
            <a:endParaRPr lang="ru-RU"/>
          </a:p>
        </c:txPr>
        <c:crossAx val="365652032"/>
        <c:crosses val="autoZero"/>
        <c:auto val="1"/>
        <c:lblAlgn val="ctr"/>
        <c:lblOffset val="100"/>
        <c:noMultiLvlLbl val="0"/>
      </c:catAx>
      <c:valAx>
        <c:axId val="365652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LS Sector Regular" pitchFamily="50" charset="-52"/>
                <a:cs typeface="ALS Sector Regular" pitchFamily="50" charset="-52"/>
              </a:defRPr>
            </a:pPr>
            <a:endParaRPr lang="ru-RU"/>
          </a:p>
        </c:txPr>
        <c:crossAx val="3656552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938867329345143"/>
          <c:y val="0.22787227078206262"/>
          <c:w val="0.17718579769313469"/>
          <c:h val="0.5271477121647451"/>
        </c:manualLayout>
      </c:layout>
      <c:overlay val="0"/>
      <c:txPr>
        <a:bodyPr/>
        <a:lstStyle/>
        <a:p>
          <a:pPr>
            <a:defRPr sz="1400">
              <a:latin typeface="ALS Sector Regular" pitchFamily="50" charset="-52"/>
              <a:cs typeface="ALS Sector Regular" pitchFamily="50" charset="-52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-</c:v>
                </c:pt>
                <c:pt idx="1">
                  <c:v>ФОТ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27500.9</c:v>
                </c:pt>
                <c:pt idx="1">
                  <c:v>279589.32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F1-4188-BADF-7A37C7D9A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8675054051120312"/>
          <c:y val="0.4970873328285349"/>
          <c:w val="0.35331210267903729"/>
          <c:h val="0.2118243743903527"/>
        </c:manualLayout>
      </c:layout>
      <c:overlay val="0"/>
      <c:txPr>
        <a:bodyPr/>
        <a:lstStyle/>
        <a:p>
          <a:pPr>
            <a:defRPr sz="1600">
              <a:latin typeface="ALS Sector Regular" pitchFamily="50" charset="-52"/>
              <a:cs typeface="ALS Sector Regular" pitchFamily="50" charset="-52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-</c:v>
                </c:pt>
                <c:pt idx="1">
                  <c:v>ФОТ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11002.28</c:v>
                </c:pt>
                <c:pt idx="1">
                  <c:v>248079.40599999999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35-4385-A55C-2AFCA97DE2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4002819100876718"/>
          <c:y val="0.45963296191082176"/>
          <c:w val="0.35997180899123277"/>
          <c:h val="0.2586423380374942"/>
        </c:manualLayout>
      </c:layout>
      <c:overlay val="0"/>
      <c:txPr>
        <a:bodyPr/>
        <a:lstStyle/>
        <a:p>
          <a:pPr>
            <a:defRPr sz="1600">
              <a:latin typeface="ALS Sector Regular" pitchFamily="50" charset="-52"/>
              <a:cs typeface="ALS Sector Regular" pitchFamily="50" charset="-52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-</c:v>
                </c:pt>
                <c:pt idx="1">
                  <c:v>ФОТ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23997.58</c:v>
                </c:pt>
                <c:pt idx="1">
                  <c:v>289386.01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19-4103-AD74-C20B2F01F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343112788681228"/>
          <c:y val="0.39408781280482363"/>
          <c:w val="0.35331210267903729"/>
          <c:h val="0.2118243743903527"/>
        </c:manualLayout>
      </c:layout>
      <c:overlay val="0"/>
      <c:txPr>
        <a:bodyPr/>
        <a:lstStyle/>
        <a:p>
          <a:pPr>
            <a:defRPr sz="1600">
              <a:latin typeface="ALS Sector Regular" pitchFamily="50" charset="-52"/>
              <a:cs typeface="ALS Sector Regular" pitchFamily="50" charset="-52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4023462605920204E-2"/>
          <c:y val="8.3272151729705132E-2"/>
          <c:w val="0.65570867757898588"/>
          <c:h val="0.64002340101857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Вернулись на закрепленное жилье</c:v>
                </c:pt>
              </c:strCache>
            </c:strRef>
          </c:tx>
          <c:spPr>
            <a:solidFill>
              <a:srgbClr val="AA2B1E">
                <a:lumMod val="60000"/>
                <a:lumOff val="40000"/>
              </a:srgbClr>
            </a:solidFill>
          </c:spPr>
          <c:invertIfNegative val="0"/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7C-41E4-B2D3-DDFA8020876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Предоставлено жилое помещение по договору найма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3"/>
                <c:pt idx="0">
                  <c:v>4</c:v>
                </c:pt>
                <c:pt idx="1">
                  <c:v>11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7C-41E4-B2D3-DDFA8020876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   Перевод в ГБУ "Центр социальной адаптации"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3"/>
                <c:pt idx="0">
                  <c:v>1</c:v>
                </c:pt>
                <c:pt idx="1">
                  <c:v>6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7C-41E4-B2D3-DDFA8020876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Другое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Лист1!$E$2:$E$5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18-42D5-9861-500A96C63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8824192"/>
        <c:axId val="75803456"/>
      </c:barChart>
      <c:catAx>
        <c:axId val="218824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LS Sector Regular" pitchFamily="50" charset="-52"/>
                <a:cs typeface="ALS Sector Regular" pitchFamily="50" charset="-52"/>
              </a:defRPr>
            </a:pPr>
            <a:endParaRPr lang="ru-RU"/>
          </a:p>
        </c:txPr>
        <c:crossAx val="75803456"/>
        <c:crosses val="autoZero"/>
        <c:auto val="1"/>
        <c:lblAlgn val="ctr"/>
        <c:lblOffset val="100"/>
        <c:noMultiLvlLbl val="0"/>
      </c:catAx>
      <c:valAx>
        <c:axId val="75803456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18824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748232375836539"/>
          <c:y val="9.5113752431937246E-2"/>
          <c:w val="0.29519357662232754"/>
          <c:h val="0.71998141624536605"/>
        </c:manualLayout>
      </c:layout>
      <c:overlay val="0"/>
      <c:txPr>
        <a:bodyPr/>
        <a:lstStyle/>
        <a:p>
          <a:pPr>
            <a:defRPr sz="1000">
              <a:latin typeface="ALS Sector Regular" pitchFamily="50" charset="-52"/>
              <a:cs typeface="ALS Sector Regular" pitchFamily="50" charset="-52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9E659D-D9C0-403D-BF25-00BAB8380151}" type="doc">
      <dgm:prSet loTypeId="urn:microsoft.com/office/officeart/2005/8/layout/chevron2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9F900BD0-583D-457C-93F3-9D0457C94324}">
      <dgm:prSet phldrT="[Текст]"/>
      <dgm:spPr/>
      <dgm:t>
        <a:bodyPr/>
        <a:lstStyle/>
        <a:p>
          <a:r>
            <a:rPr lang="ru-RU" b="1" dirty="0" smtClean="0">
              <a:latin typeface="ALS Sector Regular" pitchFamily="50" charset="-52"/>
              <a:cs typeface="ALS Sector Regular" pitchFamily="50" charset="-52"/>
            </a:rPr>
            <a:t>1961</a:t>
          </a:r>
          <a:endParaRPr lang="ru-RU" b="1" dirty="0">
            <a:latin typeface="ALS Sector Regular" pitchFamily="50" charset="-52"/>
            <a:cs typeface="ALS Sector Regular" pitchFamily="50" charset="-52"/>
          </a:endParaRPr>
        </a:p>
      </dgm:t>
    </dgm:pt>
    <dgm:pt modelId="{8547EF4C-32F8-4B24-AFD2-94E5B94B082F}" type="parTrans" cxnId="{05E1117D-4FC2-4313-BE1C-F400D32578B2}">
      <dgm:prSet/>
      <dgm:spPr/>
      <dgm:t>
        <a:bodyPr/>
        <a:lstStyle/>
        <a:p>
          <a:endParaRPr lang="ru-RU"/>
        </a:p>
      </dgm:t>
    </dgm:pt>
    <dgm:pt modelId="{F6D3AAFF-387F-4198-94F6-2EACA4CDB077}" type="sibTrans" cxnId="{05E1117D-4FC2-4313-BE1C-F400D32578B2}">
      <dgm:prSet/>
      <dgm:spPr/>
      <dgm:t>
        <a:bodyPr/>
        <a:lstStyle/>
        <a:p>
          <a:endParaRPr lang="ru-RU"/>
        </a:p>
      </dgm:t>
    </dgm:pt>
    <dgm:pt modelId="{689A4A3F-D110-49C3-87C6-4686E24AAABF}">
      <dgm:prSet phldrT="[Текст]"/>
      <dgm:spPr/>
      <dgm:t>
        <a:bodyPr/>
        <a:lstStyle/>
        <a:p>
          <a:r>
            <a:rPr lang="ru-RU" dirty="0" smtClean="0">
              <a:latin typeface="ALS Sector Regular" pitchFamily="50" charset="-52"/>
              <a:cs typeface="ALS Sector Regular" pitchFamily="50" charset="-52"/>
            </a:rPr>
            <a:t>Открытие Школы-интерната № 72 для детей-сирот </a:t>
          </a:r>
          <a:endParaRPr lang="ru-RU" dirty="0"/>
        </a:p>
      </dgm:t>
    </dgm:pt>
    <dgm:pt modelId="{73089BAB-3DC9-4AAD-B9E4-0293884A68F6}" type="parTrans" cxnId="{EFCCA368-E912-4268-BC52-A0F4E6678105}">
      <dgm:prSet/>
      <dgm:spPr/>
      <dgm:t>
        <a:bodyPr/>
        <a:lstStyle/>
        <a:p>
          <a:endParaRPr lang="ru-RU"/>
        </a:p>
      </dgm:t>
    </dgm:pt>
    <dgm:pt modelId="{B7CA36C8-129D-42E1-89D7-FEEFAC747C3C}" type="sibTrans" cxnId="{EFCCA368-E912-4268-BC52-A0F4E6678105}">
      <dgm:prSet/>
      <dgm:spPr/>
      <dgm:t>
        <a:bodyPr/>
        <a:lstStyle/>
        <a:p>
          <a:endParaRPr lang="ru-RU"/>
        </a:p>
      </dgm:t>
    </dgm:pt>
    <dgm:pt modelId="{A8888646-43DF-4C4F-B407-05DD32E6BE4A}">
      <dgm:prSet/>
      <dgm:spPr/>
      <dgm:t>
        <a:bodyPr/>
        <a:lstStyle/>
        <a:p>
          <a:r>
            <a:rPr lang="ru-RU" b="1" dirty="0" smtClean="0">
              <a:latin typeface="ALS Sector Regular" pitchFamily="50" charset="-52"/>
              <a:cs typeface="ALS Sector Regular" pitchFamily="50" charset="-52"/>
            </a:rPr>
            <a:t>2014</a:t>
          </a:r>
          <a:endParaRPr lang="ru-RU" b="1" dirty="0">
            <a:latin typeface="ALS Sector Regular" pitchFamily="50" charset="-52"/>
            <a:cs typeface="ALS Sector Regular" pitchFamily="50" charset="-52"/>
          </a:endParaRPr>
        </a:p>
      </dgm:t>
    </dgm:pt>
    <dgm:pt modelId="{320A071E-2FC9-4652-B277-64C8291E6BE0}" type="parTrans" cxnId="{67DDA148-9D4F-4690-8402-298683B74BFE}">
      <dgm:prSet/>
      <dgm:spPr/>
      <dgm:t>
        <a:bodyPr/>
        <a:lstStyle/>
        <a:p>
          <a:endParaRPr lang="ru-RU"/>
        </a:p>
      </dgm:t>
    </dgm:pt>
    <dgm:pt modelId="{5397A77B-0AB2-4535-A032-A64139000480}" type="sibTrans" cxnId="{67DDA148-9D4F-4690-8402-298683B74BFE}">
      <dgm:prSet/>
      <dgm:spPr/>
      <dgm:t>
        <a:bodyPr/>
        <a:lstStyle/>
        <a:p>
          <a:endParaRPr lang="ru-RU"/>
        </a:p>
      </dgm:t>
    </dgm:pt>
    <dgm:pt modelId="{FBBD42F7-7278-464C-B267-882C5B10E52C}">
      <dgm:prSet/>
      <dgm:spPr/>
      <dgm:t>
        <a:bodyPr/>
        <a:lstStyle/>
        <a:p>
          <a:r>
            <a:rPr lang="en-US" b="1" dirty="0" smtClean="0">
              <a:latin typeface="ALS Sector Regular" pitchFamily="50" charset="-52"/>
              <a:cs typeface="ALS Sector Regular" pitchFamily="50" charset="-52"/>
            </a:rPr>
            <a:t>20</a:t>
          </a:r>
          <a:r>
            <a:rPr lang="ru-RU" b="1" dirty="0" smtClean="0">
              <a:latin typeface="ALS Sector Regular" pitchFamily="50" charset="-52"/>
              <a:cs typeface="ALS Sector Regular" pitchFamily="50" charset="-52"/>
            </a:rPr>
            <a:t>22</a:t>
          </a:r>
          <a:endParaRPr lang="ru-RU" b="1" dirty="0">
            <a:latin typeface="ALS Sector Regular" pitchFamily="50" charset="-52"/>
            <a:cs typeface="ALS Sector Regular" pitchFamily="50" charset="-52"/>
          </a:endParaRPr>
        </a:p>
      </dgm:t>
    </dgm:pt>
    <dgm:pt modelId="{0D921DDA-8C2E-45B1-A71F-B0C5FA3C6734}" type="parTrans" cxnId="{E0C1E4BA-F012-488F-AEF4-7FD265B03B53}">
      <dgm:prSet/>
      <dgm:spPr/>
      <dgm:t>
        <a:bodyPr/>
        <a:lstStyle/>
        <a:p>
          <a:endParaRPr lang="ru-RU"/>
        </a:p>
      </dgm:t>
    </dgm:pt>
    <dgm:pt modelId="{D676FDB8-2276-4477-B58F-4225971EEF90}" type="sibTrans" cxnId="{E0C1E4BA-F012-488F-AEF4-7FD265B03B53}">
      <dgm:prSet/>
      <dgm:spPr/>
      <dgm:t>
        <a:bodyPr/>
        <a:lstStyle/>
        <a:p>
          <a:endParaRPr lang="ru-RU"/>
        </a:p>
      </dgm:t>
    </dgm:pt>
    <dgm:pt modelId="{8D2B5AAE-2CF5-423A-819C-04E5C94DECB7}">
      <dgm:prSet/>
      <dgm:spPr/>
      <dgm:t>
        <a:bodyPr/>
        <a:lstStyle/>
        <a:p>
          <a:r>
            <a:rPr lang="ru-RU" dirty="0" smtClean="0">
              <a:latin typeface="ALS Sector Regular" pitchFamily="50" charset="-52"/>
              <a:cs typeface="ALS Sector Regular" pitchFamily="50" charset="-52"/>
            </a:rPr>
            <a:t>Преобразование в ЦССВ, капитальный ремонт корпусов для проживания детей с реконструкцией для проживания детей по семейному типу</a:t>
          </a:r>
          <a:endParaRPr lang="ru-RU" dirty="0"/>
        </a:p>
      </dgm:t>
    </dgm:pt>
    <dgm:pt modelId="{144EF77F-3FF9-4B3B-B7D2-CC32C3E77ACA}" type="parTrans" cxnId="{E6B1D76E-6A87-4361-94A7-5E6E52659739}">
      <dgm:prSet/>
      <dgm:spPr/>
      <dgm:t>
        <a:bodyPr/>
        <a:lstStyle/>
        <a:p>
          <a:endParaRPr lang="ru-RU"/>
        </a:p>
      </dgm:t>
    </dgm:pt>
    <dgm:pt modelId="{5044D088-2C14-4D03-BCDF-891C514CCF37}" type="sibTrans" cxnId="{E6B1D76E-6A87-4361-94A7-5E6E52659739}">
      <dgm:prSet/>
      <dgm:spPr/>
      <dgm:t>
        <a:bodyPr/>
        <a:lstStyle/>
        <a:p>
          <a:endParaRPr lang="ru-RU"/>
        </a:p>
      </dgm:t>
    </dgm:pt>
    <dgm:pt modelId="{2A47DE60-4608-44A2-A3C9-C6452A47DBF3}">
      <dgm:prSet/>
      <dgm:spPr/>
      <dgm:t>
        <a:bodyPr/>
        <a:lstStyle/>
        <a:p>
          <a:r>
            <a:rPr lang="ru-RU" b="0" dirty="0" smtClean="0">
              <a:solidFill>
                <a:schemeClr val="tx1"/>
              </a:solidFill>
              <a:latin typeface="ALS Sector Regular"/>
            </a:rPr>
            <a:t>Переименование в ГБУ ЦССВ «Вертикаль»</a:t>
          </a:r>
          <a:endParaRPr lang="ru-RU" dirty="0"/>
        </a:p>
      </dgm:t>
    </dgm:pt>
    <dgm:pt modelId="{EC6633A3-B1FE-4190-84CA-24EA0D6D345A}" type="parTrans" cxnId="{82EA9D37-F4A8-470B-B375-60BD30948A7E}">
      <dgm:prSet/>
      <dgm:spPr/>
      <dgm:t>
        <a:bodyPr/>
        <a:lstStyle/>
        <a:p>
          <a:endParaRPr lang="ru-RU"/>
        </a:p>
      </dgm:t>
    </dgm:pt>
    <dgm:pt modelId="{9AB3875D-5777-4262-92D5-74F44A676F39}" type="sibTrans" cxnId="{82EA9D37-F4A8-470B-B375-60BD30948A7E}">
      <dgm:prSet/>
      <dgm:spPr/>
      <dgm:t>
        <a:bodyPr/>
        <a:lstStyle/>
        <a:p>
          <a:endParaRPr lang="ru-RU"/>
        </a:p>
      </dgm:t>
    </dgm:pt>
    <dgm:pt modelId="{653F6A29-8514-4F7C-8CE7-C21D3DBBBDB9}" type="pres">
      <dgm:prSet presAssocID="{969E659D-D9C0-403D-BF25-00BAB838015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E7942B-7DC5-4249-AA1B-1EBD565C7EDB}" type="pres">
      <dgm:prSet presAssocID="{9F900BD0-583D-457C-93F3-9D0457C94324}" presName="composite" presStyleCnt="0"/>
      <dgm:spPr/>
    </dgm:pt>
    <dgm:pt modelId="{2D4E0802-586A-441C-8D54-F6D329BBD5DC}" type="pres">
      <dgm:prSet presAssocID="{9F900BD0-583D-457C-93F3-9D0457C9432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A9C9D5-7498-464C-BCD9-4DB8255A5AB8}" type="pres">
      <dgm:prSet presAssocID="{9F900BD0-583D-457C-93F3-9D0457C9432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4CE4BE-7EDE-48BB-B12D-E309B6303B59}" type="pres">
      <dgm:prSet presAssocID="{F6D3AAFF-387F-4198-94F6-2EACA4CDB077}" presName="sp" presStyleCnt="0"/>
      <dgm:spPr/>
    </dgm:pt>
    <dgm:pt modelId="{2A37B211-E15E-460C-ADFD-9510FA0CBB93}" type="pres">
      <dgm:prSet presAssocID="{A8888646-43DF-4C4F-B407-05DD32E6BE4A}" presName="composite" presStyleCnt="0"/>
      <dgm:spPr/>
    </dgm:pt>
    <dgm:pt modelId="{168696A2-9B11-4CD9-8A13-08B885E65740}" type="pres">
      <dgm:prSet presAssocID="{A8888646-43DF-4C4F-B407-05DD32E6BE4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2EF196-D4CE-4D93-8F06-79487C70787E}" type="pres">
      <dgm:prSet presAssocID="{A8888646-43DF-4C4F-B407-05DD32E6BE4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596F61-BA65-4718-9B8D-593212AE0017}" type="pres">
      <dgm:prSet presAssocID="{5397A77B-0AB2-4535-A032-A64139000480}" presName="sp" presStyleCnt="0"/>
      <dgm:spPr/>
    </dgm:pt>
    <dgm:pt modelId="{9B55A2EB-1B94-4938-9B7A-616644E8BA08}" type="pres">
      <dgm:prSet presAssocID="{FBBD42F7-7278-464C-B267-882C5B10E52C}" presName="composite" presStyleCnt="0"/>
      <dgm:spPr/>
    </dgm:pt>
    <dgm:pt modelId="{11C068F5-48D8-4602-B5A8-1A93A959FC8E}" type="pres">
      <dgm:prSet presAssocID="{FBBD42F7-7278-464C-B267-882C5B10E52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2FE8C1-8C55-4E9C-B0BB-CB3612874B78}" type="pres">
      <dgm:prSet presAssocID="{FBBD42F7-7278-464C-B267-882C5B10E52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775152-1B0B-45F6-B090-137055F4F3EC}" type="presOf" srcId="{969E659D-D9C0-403D-BF25-00BAB8380151}" destId="{653F6A29-8514-4F7C-8CE7-C21D3DBBBDB9}" srcOrd="0" destOrd="0" presId="urn:microsoft.com/office/officeart/2005/8/layout/chevron2"/>
    <dgm:cxn modelId="{67DDA148-9D4F-4690-8402-298683B74BFE}" srcId="{969E659D-D9C0-403D-BF25-00BAB8380151}" destId="{A8888646-43DF-4C4F-B407-05DD32E6BE4A}" srcOrd="1" destOrd="0" parTransId="{320A071E-2FC9-4652-B277-64C8291E6BE0}" sibTransId="{5397A77B-0AB2-4535-A032-A64139000480}"/>
    <dgm:cxn modelId="{A6BE35E3-184D-4A4C-8CF0-636A0001F2D6}" type="presOf" srcId="{FBBD42F7-7278-464C-B267-882C5B10E52C}" destId="{11C068F5-48D8-4602-B5A8-1A93A959FC8E}" srcOrd="0" destOrd="0" presId="urn:microsoft.com/office/officeart/2005/8/layout/chevron2"/>
    <dgm:cxn modelId="{E6B1D76E-6A87-4361-94A7-5E6E52659739}" srcId="{A8888646-43DF-4C4F-B407-05DD32E6BE4A}" destId="{8D2B5AAE-2CF5-423A-819C-04E5C94DECB7}" srcOrd="0" destOrd="0" parTransId="{144EF77F-3FF9-4B3B-B7D2-CC32C3E77ACA}" sibTransId="{5044D088-2C14-4D03-BCDF-891C514CCF37}"/>
    <dgm:cxn modelId="{05E1117D-4FC2-4313-BE1C-F400D32578B2}" srcId="{969E659D-D9C0-403D-BF25-00BAB8380151}" destId="{9F900BD0-583D-457C-93F3-9D0457C94324}" srcOrd="0" destOrd="0" parTransId="{8547EF4C-32F8-4B24-AFD2-94E5B94B082F}" sibTransId="{F6D3AAFF-387F-4198-94F6-2EACA4CDB077}"/>
    <dgm:cxn modelId="{72BFF4A6-E555-4024-9DCA-024AE73B6406}" type="presOf" srcId="{689A4A3F-D110-49C3-87C6-4686E24AAABF}" destId="{6AA9C9D5-7498-464C-BCD9-4DB8255A5AB8}" srcOrd="0" destOrd="0" presId="urn:microsoft.com/office/officeart/2005/8/layout/chevron2"/>
    <dgm:cxn modelId="{EA9A115F-6E35-41A2-A969-AEB2EC6F3B76}" type="presOf" srcId="{8D2B5AAE-2CF5-423A-819C-04E5C94DECB7}" destId="{672EF196-D4CE-4D93-8F06-79487C70787E}" srcOrd="0" destOrd="0" presId="urn:microsoft.com/office/officeart/2005/8/layout/chevron2"/>
    <dgm:cxn modelId="{EFCCA368-E912-4268-BC52-A0F4E6678105}" srcId="{9F900BD0-583D-457C-93F3-9D0457C94324}" destId="{689A4A3F-D110-49C3-87C6-4686E24AAABF}" srcOrd="0" destOrd="0" parTransId="{73089BAB-3DC9-4AAD-B9E4-0293884A68F6}" sibTransId="{B7CA36C8-129D-42E1-89D7-FEEFAC747C3C}"/>
    <dgm:cxn modelId="{4CF9DE74-3E3F-48AD-B814-D6CDDA1080B4}" type="presOf" srcId="{9F900BD0-583D-457C-93F3-9D0457C94324}" destId="{2D4E0802-586A-441C-8D54-F6D329BBD5DC}" srcOrd="0" destOrd="0" presId="urn:microsoft.com/office/officeart/2005/8/layout/chevron2"/>
    <dgm:cxn modelId="{D7204EAF-EA91-4E6B-A509-56160647AA6C}" type="presOf" srcId="{2A47DE60-4608-44A2-A3C9-C6452A47DBF3}" destId="{1F2FE8C1-8C55-4E9C-B0BB-CB3612874B78}" srcOrd="0" destOrd="0" presId="urn:microsoft.com/office/officeart/2005/8/layout/chevron2"/>
    <dgm:cxn modelId="{E0C1E4BA-F012-488F-AEF4-7FD265B03B53}" srcId="{969E659D-D9C0-403D-BF25-00BAB8380151}" destId="{FBBD42F7-7278-464C-B267-882C5B10E52C}" srcOrd="2" destOrd="0" parTransId="{0D921DDA-8C2E-45B1-A71F-B0C5FA3C6734}" sibTransId="{D676FDB8-2276-4477-B58F-4225971EEF90}"/>
    <dgm:cxn modelId="{82EA9D37-F4A8-470B-B375-60BD30948A7E}" srcId="{FBBD42F7-7278-464C-B267-882C5B10E52C}" destId="{2A47DE60-4608-44A2-A3C9-C6452A47DBF3}" srcOrd="0" destOrd="0" parTransId="{EC6633A3-B1FE-4190-84CA-24EA0D6D345A}" sibTransId="{9AB3875D-5777-4262-92D5-74F44A676F39}"/>
    <dgm:cxn modelId="{29B42929-FF25-4975-A1C0-FDDEABD11904}" type="presOf" srcId="{A8888646-43DF-4C4F-B407-05DD32E6BE4A}" destId="{168696A2-9B11-4CD9-8A13-08B885E65740}" srcOrd="0" destOrd="0" presId="urn:microsoft.com/office/officeart/2005/8/layout/chevron2"/>
    <dgm:cxn modelId="{9D284A29-F3C9-45D1-A3A8-06FBBA7E7566}" type="presParOf" srcId="{653F6A29-8514-4F7C-8CE7-C21D3DBBBDB9}" destId="{5BE7942B-7DC5-4249-AA1B-1EBD565C7EDB}" srcOrd="0" destOrd="0" presId="urn:microsoft.com/office/officeart/2005/8/layout/chevron2"/>
    <dgm:cxn modelId="{C98F26BB-ADA6-4B8D-BDD5-30DF4316C291}" type="presParOf" srcId="{5BE7942B-7DC5-4249-AA1B-1EBD565C7EDB}" destId="{2D4E0802-586A-441C-8D54-F6D329BBD5DC}" srcOrd="0" destOrd="0" presId="urn:microsoft.com/office/officeart/2005/8/layout/chevron2"/>
    <dgm:cxn modelId="{4F32BC63-D2FE-43B0-AFD7-FD1EC9F190DE}" type="presParOf" srcId="{5BE7942B-7DC5-4249-AA1B-1EBD565C7EDB}" destId="{6AA9C9D5-7498-464C-BCD9-4DB8255A5AB8}" srcOrd="1" destOrd="0" presId="urn:microsoft.com/office/officeart/2005/8/layout/chevron2"/>
    <dgm:cxn modelId="{85120E11-5C0D-4530-ACC5-878F8B1D2948}" type="presParOf" srcId="{653F6A29-8514-4F7C-8CE7-C21D3DBBBDB9}" destId="{784CE4BE-7EDE-48BB-B12D-E309B6303B59}" srcOrd="1" destOrd="0" presId="urn:microsoft.com/office/officeart/2005/8/layout/chevron2"/>
    <dgm:cxn modelId="{97BA846B-4EA7-487B-834E-B9FE5885AEC3}" type="presParOf" srcId="{653F6A29-8514-4F7C-8CE7-C21D3DBBBDB9}" destId="{2A37B211-E15E-460C-ADFD-9510FA0CBB93}" srcOrd="2" destOrd="0" presId="urn:microsoft.com/office/officeart/2005/8/layout/chevron2"/>
    <dgm:cxn modelId="{EE0758A7-97E5-41F7-902F-149E5C5D4CD1}" type="presParOf" srcId="{2A37B211-E15E-460C-ADFD-9510FA0CBB93}" destId="{168696A2-9B11-4CD9-8A13-08B885E65740}" srcOrd="0" destOrd="0" presId="urn:microsoft.com/office/officeart/2005/8/layout/chevron2"/>
    <dgm:cxn modelId="{69328487-358D-40F4-BB2B-B0F518EC0EE9}" type="presParOf" srcId="{2A37B211-E15E-460C-ADFD-9510FA0CBB93}" destId="{672EF196-D4CE-4D93-8F06-79487C70787E}" srcOrd="1" destOrd="0" presId="urn:microsoft.com/office/officeart/2005/8/layout/chevron2"/>
    <dgm:cxn modelId="{E42BBC35-E52C-49CA-851D-590E2FC8E502}" type="presParOf" srcId="{653F6A29-8514-4F7C-8CE7-C21D3DBBBDB9}" destId="{79596F61-BA65-4718-9B8D-593212AE0017}" srcOrd="3" destOrd="0" presId="urn:microsoft.com/office/officeart/2005/8/layout/chevron2"/>
    <dgm:cxn modelId="{C68790C4-5986-41A6-8E4D-40284A86F6C5}" type="presParOf" srcId="{653F6A29-8514-4F7C-8CE7-C21D3DBBBDB9}" destId="{9B55A2EB-1B94-4938-9B7A-616644E8BA08}" srcOrd="4" destOrd="0" presId="urn:microsoft.com/office/officeart/2005/8/layout/chevron2"/>
    <dgm:cxn modelId="{ABF9DD7C-3147-41B7-BE19-9F0E54AB87F9}" type="presParOf" srcId="{9B55A2EB-1B94-4938-9B7A-616644E8BA08}" destId="{11C068F5-48D8-4602-B5A8-1A93A959FC8E}" srcOrd="0" destOrd="0" presId="urn:microsoft.com/office/officeart/2005/8/layout/chevron2"/>
    <dgm:cxn modelId="{8BC7A559-1A5A-464D-9778-A18DE81420F6}" type="presParOf" srcId="{9B55A2EB-1B94-4938-9B7A-616644E8BA08}" destId="{1F2FE8C1-8C55-4E9C-B0BB-CB3612874B78}" srcOrd="1" destOrd="0" presId="urn:microsoft.com/office/officeart/2005/8/layout/chevron2"/>
  </dgm:cxnLst>
  <dgm:bg/>
  <dgm:whole>
    <a:ln w="12700">
      <a:noFill/>
    </a:ln>
  </dgm:whole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4E0802-586A-441C-8D54-F6D329BBD5DC}">
      <dsp:nvSpPr>
        <dsp:cNvPr id="0" name=""/>
        <dsp:cNvSpPr/>
      </dsp:nvSpPr>
      <dsp:spPr>
        <a:xfrm rot="5400000">
          <a:off x="-68620" y="69215"/>
          <a:ext cx="457472" cy="320230"/>
        </a:xfrm>
        <a:prstGeom prst="chevr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latin typeface="ALS Sector Regular" pitchFamily="50" charset="-52"/>
              <a:cs typeface="ALS Sector Regular" pitchFamily="50" charset="-52"/>
            </a:rPr>
            <a:t>1961</a:t>
          </a:r>
          <a:endParaRPr lang="ru-RU" sz="900" b="1" kern="1200" dirty="0">
            <a:latin typeface="ALS Sector Regular" pitchFamily="50" charset="-52"/>
            <a:cs typeface="ALS Sector Regular" pitchFamily="50" charset="-52"/>
          </a:endParaRPr>
        </a:p>
      </dsp:txBody>
      <dsp:txXfrm rot="-5400000">
        <a:off x="1" y="160709"/>
        <a:ext cx="320230" cy="137242"/>
      </dsp:txXfrm>
    </dsp:sp>
    <dsp:sp modelId="{6AA9C9D5-7498-464C-BCD9-4DB8255A5AB8}">
      <dsp:nvSpPr>
        <dsp:cNvPr id="0" name=""/>
        <dsp:cNvSpPr/>
      </dsp:nvSpPr>
      <dsp:spPr>
        <a:xfrm rot="5400000">
          <a:off x="2514757" y="-2193932"/>
          <a:ext cx="297357" cy="4686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latin typeface="ALS Sector Regular" pitchFamily="50" charset="-52"/>
              <a:cs typeface="ALS Sector Regular" pitchFamily="50" charset="-52"/>
            </a:rPr>
            <a:t>Открытие Школы-интерната № 72 для детей-сирот </a:t>
          </a:r>
          <a:endParaRPr lang="ru-RU" sz="900" kern="1200" dirty="0"/>
        </a:p>
      </dsp:txBody>
      <dsp:txXfrm rot="-5400000">
        <a:off x="320231" y="15110"/>
        <a:ext cx="4671894" cy="268325"/>
      </dsp:txXfrm>
    </dsp:sp>
    <dsp:sp modelId="{168696A2-9B11-4CD9-8A13-08B885E65740}">
      <dsp:nvSpPr>
        <dsp:cNvPr id="0" name=""/>
        <dsp:cNvSpPr/>
      </dsp:nvSpPr>
      <dsp:spPr>
        <a:xfrm rot="5400000">
          <a:off x="-68620" y="430618"/>
          <a:ext cx="457472" cy="320230"/>
        </a:xfrm>
        <a:prstGeom prst="chevron">
          <a:avLst/>
        </a:prstGeom>
        <a:solidFill>
          <a:schemeClr val="accent2">
            <a:shade val="80000"/>
            <a:hueOff val="-104787"/>
            <a:satOff val="-19821"/>
            <a:lumOff val="16840"/>
            <a:alphaOff val="0"/>
          </a:schemeClr>
        </a:solidFill>
        <a:ln w="25400" cap="flat" cmpd="sng" algn="ctr">
          <a:solidFill>
            <a:schemeClr val="accent2">
              <a:shade val="80000"/>
              <a:hueOff val="-104787"/>
              <a:satOff val="-19821"/>
              <a:lumOff val="168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latin typeface="ALS Sector Regular" pitchFamily="50" charset="-52"/>
              <a:cs typeface="ALS Sector Regular" pitchFamily="50" charset="-52"/>
            </a:rPr>
            <a:t>2014</a:t>
          </a:r>
          <a:endParaRPr lang="ru-RU" sz="900" b="1" kern="1200" dirty="0">
            <a:latin typeface="ALS Sector Regular" pitchFamily="50" charset="-52"/>
            <a:cs typeface="ALS Sector Regular" pitchFamily="50" charset="-52"/>
          </a:endParaRPr>
        </a:p>
      </dsp:txBody>
      <dsp:txXfrm rot="-5400000">
        <a:off x="1" y="522112"/>
        <a:ext cx="320230" cy="137242"/>
      </dsp:txXfrm>
    </dsp:sp>
    <dsp:sp modelId="{672EF196-D4CE-4D93-8F06-79487C70787E}">
      <dsp:nvSpPr>
        <dsp:cNvPr id="0" name=""/>
        <dsp:cNvSpPr/>
      </dsp:nvSpPr>
      <dsp:spPr>
        <a:xfrm rot="5400000">
          <a:off x="2514757" y="-1832529"/>
          <a:ext cx="297357" cy="4686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-104787"/>
              <a:satOff val="-19821"/>
              <a:lumOff val="168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latin typeface="ALS Sector Regular" pitchFamily="50" charset="-52"/>
              <a:cs typeface="ALS Sector Regular" pitchFamily="50" charset="-52"/>
            </a:rPr>
            <a:t>Преобразование в ЦССВ, капитальный ремонт корпусов для проживания детей с реконструкцией для проживания детей по семейному типу</a:t>
          </a:r>
          <a:endParaRPr lang="ru-RU" sz="900" kern="1200" dirty="0"/>
        </a:p>
      </dsp:txBody>
      <dsp:txXfrm rot="-5400000">
        <a:off x="320231" y="376513"/>
        <a:ext cx="4671894" cy="268325"/>
      </dsp:txXfrm>
    </dsp:sp>
    <dsp:sp modelId="{11C068F5-48D8-4602-B5A8-1A93A959FC8E}">
      <dsp:nvSpPr>
        <dsp:cNvPr id="0" name=""/>
        <dsp:cNvSpPr/>
      </dsp:nvSpPr>
      <dsp:spPr>
        <a:xfrm rot="5400000">
          <a:off x="-68620" y="792021"/>
          <a:ext cx="457472" cy="320230"/>
        </a:xfrm>
        <a:prstGeom prst="chevron">
          <a:avLst/>
        </a:prstGeom>
        <a:solidFill>
          <a:schemeClr val="accent2">
            <a:shade val="80000"/>
            <a:hueOff val="-209575"/>
            <a:satOff val="-39641"/>
            <a:lumOff val="33679"/>
            <a:alphaOff val="0"/>
          </a:schemeClr>
        </a:solidFill>
        <a:ln w="25400" cap="flat" cmpd="sng" algn="ctr">
          <a:solidFill>
            <a:schemeClr val="accent2">
              <a:shade val="80000"/>
              <a:hueOff val="-209575"/>
              <a:satOff val="-39641"/>
              <a:lumOff val="336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latin typeface="ALS Sector Regular" pitchFamily="50" charset="-52"/>
              <a:cs typeface="ALS Sector Regular" pitchFamily="50" charset="-52"/>
            </a:rPr>
            <a:t>20</a:t>
          </a:r>
          <a:r>
            <a:rPr lang="ru-RU" sz="900" b="1" kern="1200" dirty="0" smtClean="0">
              <a:latin typeface="ALS Sector Regular" pitchFamily="50" charset="-52"/>
              <a:cs typeface="ALS Sector Regular" pitchFamily="50" charset="-52"/>
            </a:rPr>
            <a:t>22</a:t>
          </a:r>
          <a:endParaRPr lang="ru-RU" sz="900" b="1" kern="1200" dirty="0">
            <a:latin typeface="ALS Sector Regular" pitchFamily="50" charset="-52"/>
            <a:cs typeface="ALS Sector Regular" pitchFamily="50" charset="-52"/>
          </a:endParaRPr>
        </a:p>
      </dsp:txBody>
      <dsp:txXfrm rot="-5400000">
        <a:off x="1" y="883515"/>
        <a:ext cx="320230" cy="137242"/>
      </dsp:txXfrm>
    </dsp:sp>
    <dsp:sp modelId="{1F2FE8C1-8C55-4E9C-B0BB-CB3612874B78}">
      <dsp:nvSpPr>
        <dsp:cNvPr id="0" name=""/>
        <dsp:cNvSpPr/>
      </dsp:nvSpPr>
      <dsp:spPr>
        <a:xfrm rot="5400000">
          <a:off x="2514757" y="-1471126"/>
          <a:ext cx="297357" cy="46864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-209575"/>
              <a:satOff val="-39641"/>
              <a:lumOff val="336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5715" rIns="5715" bIns="571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0" kern="1200" dirty="0" smtClean="0">
              <a:solidFill>
                <a:schemeClr val="tx1"/>
              </a:solidFill>
              <a:latin typeface="ALS Sector Regular"/>
            </a:rPr>
            <a:t>Переименование в ГБУ ЦССВ «Вертикаль»</a:t>
          </a:r>
          <a:endParaRPr lang="ru-RU" sz="900" kern="1200" dirty="0"/>
        </a:p>
      </dsp:txBody>
      <dsp:txXfrm rot="-5400000">
        <a:off x="320231" y="737916"/>
        <a:ext cx="4671894" cy="2683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0.07406</cdr:y>
    </cdr:from>
    <cdr:to>
      <cdr:x>0.19697</cdr:x>
      <cdr:y>0.42399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B3B7FD33-F5DA-6ACF-06AF-42ED8415909C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-484154" y="146976"/>
          <a:ext cx="1517626" cy="69443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0.45673</cdr:x>
      <cdr:y>0.57068</cdr:y>
    </cdr:from>
    <cdr:to>
      <cdr:x>0.47645</cdr:x>
      <cdr:y>0.72921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 flipH="1">
          <a:off x="3519037" y="1132528"/>
          <a:ext cx="151976" cy="3146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rPr>
            <a:t>2</a:t>
          </a:r>
        </a:p>
      </cdr:txBody>
    </cdr:sp>
  </cdr:relSizeAnchor>
  <cdr:relSizeAnchor xmlns:cdr="http://schemas.openxmlformats.org/drawingml/2006/chartDrawing">
    <cdr:from>
      <cdr:x>0.49472</cdr:x>
      <cdr:y>0.56724</cdr:y>
    </cdr:from>
    <cdr:to>
      <cdr:x>0.5122</cdr:x>
      <cdr:y>0.72577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811763" y="1125697"/>
          <a:ext cx="134628" cy="3146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rPr>
            <a:t>3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0994" tIns="45497" rIns="90994" bIns="4549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0994" tIns="45497" rIns="90994" bIns="45497" rtlCol="0"/>
          <a:lstStyle>
            <a:lvl1pPr algn="r">
              <a:defRPr sz="1200"/>
            </a:lvl1pPr>
          </a:lstStyle>
          <a:p>
            <a:fld id="{62F4C74B-0191-4D67-90B6-CB20F0BB31BC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675" y="744538"/>
            <a:ext cx="6627813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4" tIns="45497" rIns="90994" bIns="4549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5"/>
            <a:ext cx="5408930" cy="4474131"/>
          </a:xfrm>
          <a:prstGeom prst="rect">
            <a:avLst/>
          </a:prstGeom>
        </p:spPr>
        <p:txBody>
          <a:bodyPr vert="horz" lIns="90994" tIns="45497" rIns="90994" bIns="4549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0994" tIns="45497" rIns="90994" bIns="4549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0994" tIns="45497" rIns="90994" bIns="45497" rtlCol="0" anchor="b"/>
          <a:lstStyle>
            <a:lvl1pPr algn="r">
              <a:defRPr sz="1200"/>
            </a:lvl1pPr>
          </a:lstStyle>
          <a:p>
            <a:fld id="{CDC597C5-BA5A-429A-9888-E02B7CD9A3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823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597C5-BA5A-429A-9888-E02B7CD9A35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6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75" y="744538"/>
            <a:ext cx="6627813" cy="37290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597C5-BA5A-429A-9888-E02B7CD9A354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756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597C5-BA5A-429A-9888-E02B7CD9A35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396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597C5-BA5A-429A-9888-E02B7CD9A35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422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597C5-BA5A-429A-9888-E02B7CD9A35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544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597C5-BA5A-429A-9888-E02B7CD9A35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79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5EEA9-6D21-4B15-8F14-52C35A04118B}" type="datetime1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DE931-4BFA-43E0-B312-2EFDF32CDFE0}" type="datetime1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BB97F-19FA-44A2-87FA-237D32357EF0}" type="datetime1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ECF52-0CA4-4FB2-ABAD-C9AA64E5DF2B}" type="datetime1">
              <a:rPr lang="ru-RU" smtClean="0"/>
              <a:t>28.08.2026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5D70F-1060-4A8D-8DBD-AE8C1CDA14A0}" type="datetime1">
              <a:rPr lang="ru-RU" smtClean="0"/>
              <a:t>28.08.2026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FB2F4-EC14-4712-A7D4-E2ADEAB88255}" type="datetime1">
              <a:rPr lang="ru-RU" smtClean="0"/>
              <a:t>28.08.2026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DE9DA-9C7E-46F7-8D26-62A9B3C51FDD}" type="datetime1">
              <a:rPr lang="ru-RU" smtClean="0"/>
              <a:t>28.08.2026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7320-1190-4BA9-B7BF-916BB9D9C024}" type="datetime1">
              <a:rPr lang="ru-RU" smtClean="0"/>
              <a:t>28.08.2026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0AAD-AEDD-4B41-BAEB-7C12D063A396}" type="datetime1">
              <a:rPr lang="ru-RU" smtClean="0"/>
              <a:t>28.08.2026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9E6CF-0D49-4AB8-9478-D1B221A1F2DF}" type="datetime1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77F68-9776-4419-BB65-19F6291B1F3D}" type="datetime1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90E26-85B3-43F6-854C-A4750B972915}" type="datetime1">
              <a:rPr lang="ru-RU" smtClean="0"/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diagramLayout" Target="../diagrams/layout1.xml"/><Relationship Id="rId18" Type="http://schemas.openxmlformats.org/officeDocument/2006/relationships/image" Target="../media/image11.jpeg"/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12" Type="http://schemas.openxmlformats.org/officeDocument/2006/relationships/diagramData" Target="../diagrams/data1.xml"/><Relationship Id="rId1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microsoft.com/office/2007/relationships/diagramDrawing" Target="../diagrams/drawing1.xml"/><Relationship Id="rId20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9.png"/><Relationship Id="rId5" Type="http://schemas.openxmlformats.org/officeDocument/2006/relationships/image" Target="../media/image1.png"/><Relationship Id="rId15" Type="http://schemas.openxmlformats.org/officeDocument/2006/relationships/diagramColors" Target="../diagrams/colors1.xml"/><Relationship Id="rId10" Type="http://schemas.openxmlformats.org/officeDocument/2006/relationships/image" Target="../media/image8.png"/><Relationship Id="rId19" Type="http://schemas.openxmlformats.org/officeDocument/2006/relationships/image" Target="../media/image12.jpeg"/><Relationship Id="rId4" Type="http://schemas.microsoft.com/office/2007/relationships/hdphoto" Target="../media/hdphoto2.wdp"/><Relationship Id="rId9" Type="http://schemas.openxmlformats.org/officeDocument/2006/relationships/image" Target="../media/image7.png"/><Relationship Id="rId1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2"/>
            <a:ext cx="91440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77748" y="4083918"/>
            <a:ext cx="3010676" cy="864096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>
                <a:latin typeface="ALS Sector Regular" pitchFamily="50" charset="-52"/>
                <a:cs typeface="ALS Sector Regular" pitchFamily="50" charset="-52"/>
              </a:rPr>
              <a:t>   </a:t>
            </a:r>
            <a:br>
              <a:rPr lang="ru-RU" sz="2000" b="1" dirty="0">
                <a:latin typeface="ALS Sector Regular" pitchFamily="50" charset="-52"/>
                <a:cs typeface="ALS Sector Regular" pitchFamily="50" charset="-52"/>
              </a:rPr>
            </a:br>
            <a:r>
              <a:rPr lang="ru-RU" sz="2000" b="1" dirty="0" smtClean="0">
                <a:latin typeface="ALS Sector Regular" pitchFamily="50" charset="-52"/>
                <a:cs typeface="ALS Sector Regular" pitchFamily="50" charset="-52"/>
              </a:rPr>
              <a:t>Ольга Николаевна</a:t>
            </a:r>
            <a:br>
              <a:rPr lang="ru-RU" sz="2000" b="1" dirty="0" smtClean="0">
                <a:latin typeface="ALS Sector Regular" pitchFamily="50" charset="-52"/>
                <a:cs typeface="ALS Sector Regular" pitchFamily="50" charset="-52"/>
              </a:rPr>
            </a:br>
            <a:r>
              <a:rPr lang="ru-RU" sz="2000" b="1" dirty="0" smtClean="0">
                <a:latin typeface="ALS Sector Regular" pitchFamily="50" charset="-52"/>
                <a:cs typeface="ALS Sector Regular" pitchFamily="50" charset="-52"/>
              </a:rPr>
              <a:t>МЕЛЬНИКОВА </a:t>
            </a:r>
            <a:endParaRPr lang="ru-RU" sz="2000" b="1" dirty="0">
              <a:solidFill>
                <a:srgbClr val="0070C0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1021834"/>
            <a:ext cx="7992887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ALS Sector Regular" pitchFamily="50" charset="-52"/>
                <a:cs typeface="ALS Sector Regular" pitchFamily="50" charset="-52"/>
              </a:rPr>
              <a:t>Центр содействия семейному воспитанию</a:t>
            </a:r>
          </a:p>
          <a:p>
            <a:r>
              <a:rPr lang="ru-RU" sz="4800" b="1" dirty="0" smtClean="0">
                <a:solidFill>
                  <a:srgbClr val="E26833"/>
                </a:solidFill>
                <a:latin typeface="ALS Sector Regular" pitchFamily="50" charset="-52"/>
                <a:cs typeface="ALS Sector Regular" pitchFamily="50" charset="-52"/>
              </a:rPr>
              <a:t>«Вертикаль»</a:t>
            </a:r>
            <a:endParaRPr lang="en-US" sz="4800" b="1" dirty="0">
              <a:solidFill>
                <a:srgbClr val="E26833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53248" y="4336805"/>
            <a:ext cx="2647144" cy="45719"/>
          </a:xfrm>
          <a:prstGeom prst="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364088" y="3994687"/>
            <a:ext cx="1489824" cy="324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dirty="0">
                <a:latin typeface="ALS Sector Regular" pitchFamily="50" charset="-52"/>
                <a:cs typeface="ALS Sector Regular" pitchFamily="50" charset="-52"/>
              </a:rPr>
              <a:t>директор</a:t>
            </a:r>
            <a:endParaRPr lang="ru-RU" sz="1400" dirty="0">
              <a:solidFill>
                <a:srgbClr val="0070C0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339503"/>
            <a:ext cx="1579259" cy="501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11"/>
          <a:stretch/>
        </p:blipFill>
        <p:spPr>
          <a:xfrm>
            <a:off x="399028" y="2211710"/>
            <a:ext cx="4766188" cy="2850315"/>
          </a:xfrm>
          <a:prstGeom prst="rect">
            <a:avLst/>
          </a:prstGeom>
        </p:spPr>
      </p:pic>
      <p:sp>
        <p:nvSpPr>
          <p:cNvPr id="10" name="Freeform 2">
            <a:extLst>
              <a:ext uri="{FF2B5EF4-FFF2-40B4-BE49-F238E27FC236}">
                <a16:creationId xmlns:a16="http://schemas.microsoft.com/office/drawing/2014/main" id="{10F19800-CE6D-4DAC-C00A-269259043C9B}"/>
              </a:ext>
            </a:extLst>
          </p:cNvPr>
          <p:cNvSpPr/>
          <p:nvPr/>
        </p:nvSpPr>
        <p:spPr>
          <a:xfrm>
            <a:off x="2339752" y="257817"/>
            <a:ext cx="2080649" cy="687217"/>
          </a:xfrm>
          <a:custGeom>
            <a:avLst/>
            <a:gdLst/>
            <a:ahLst/>
            <a:cxnLst/>
            <a:rect l="l" t="t" r="r" b="b"/>
            <a:pathLst>
              <a:path w="3513967" h="1121787">
                <a:moveTo>
                  <a:pt x="0" y="0"/>
                </a:moveTo>
                <a:lnTo>
                  <a:pt x="3513967" y="0"/>
                </a:lnTo>
                <a:lnTo>
                  <a:pt x="3513967" y="1121786"/>
                </a:lnTo>
                <a:lnTo>
                  <a:pt x="0" y="11217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992" b="-1992"/>
            </a:stretch>
          </a:blip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4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5396116" y="1513518"/>
            <a:ext cx="2200220" cy="1068408"/>
          </a:xfrm>
          <a:prstGeom prst="roundRect">
            <a:avLst>
              <a:gd name="adj" fmla="val 8181"/>
            </a:avLst>
          </a:prstGeom>
          <a:solidFill>
            <a:schemeClr val="bg1">
              <a:alpha val="50000"/>
            </a:schemeClr>
          </a:solidFill>
          <a:ln w="25400">
            <a:solidFill>
              <a:srgbClr val="E2683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100" dirty="0" smtClean="0">
                <a:latin typeface="ALS Sector Regular" pitchFamily="50" charset="-52"/>
                <a:cs typeface="ALS Sector Regular" pitchFamily="50" charset="-52"/>
              </a:rPr>
              <a:t>         </a:t>
            </a:r>
            <a:r>
              <a:rPr lang="ru-RU" sz="1100" dirty="0" smtClean="0">
                <a:latin typeface="ALS Sector Regular" pitchFamily="50" charset="-52"/>
                <a:cs typeface="ALS Sector Regular" pitchFamily="50" charset="-52"/>
              </a:rPr>
              <a:t>Площадь помещений </a:t>
            </a:r>
            <a:endParaRPr lang="en-US" sz="1100" dirty="0" smtClean="0">
              <a:latin typeface="ALS Sector Regular" pitchFamily="50" charset="-52"/>
              <a:cs typeface="ALS Sector Regular" pitchFamily="50" charset="-52"/>
            </a:endParaRPr>
          </a:p>
          <a:p>
            <a:r>
              <a:rPr lang="en-US" sz="1600" b="1" dirty="0" smtClean="0">
                <a:latin typeface="ALS Sector Regular" pitchFamily="50" charset="-52"/>
                <a:cs typeface="ALS Sector Regular" pitchFamily="50" charset="-52"/>
              </a:rPr>
              <a:t>      </a:t>
            </a:r>
            <a:r>
              <a:rPr lang="ru-RU" sz="1600" b="1" dirty="0" smtClean="0">
                <a:latin typeface="ALS Sector Regular" pitchFamily="50" charset="-52"/>
                <a:cs typeface="ALS Sector Regular" pitchFamily="50" charset="-52"/>
              </a:rPr>
              <a:t>9 829</a:t>
            </a:r>
            <a:r>
              <a:rPr lang="ru-RU" sz="1600" b="1" dirty="0" smtClean="0">
                <a:latin typeface="ALS Sector Regular"/>
                <a:cs typeface="ALS Sector Regular" pitchFamily="50" charset="-52"/>
              </a:rPr>
              <a:t>,7 кв.</a:t>
            </a:r>
            <a:r>
              <a:rPr lang="en-US" sz="1600" b="1" dirty="0" smtClean="0">
                <a:latin typeface="ALS Sector Regular" pitchFamily="50" charset="-52"/>
                <a:cs typeface="ALS Sector Regular" pitchFamily="50" charset="-52"/>
              </a:rPr>
              <a:t> </a:t>
            </a:r>
            <a:r>
              <a:rPr lang="ru-RU" sz="1600" b="1" dirty="0" smtClean="0">
                <a:latin typeface="ALS Sector Regular"/>
                <a:cs typeface="ALS Sector Regular" pitchFamily="50" charset="-52"/>
              </a:rPr>
              <a:t>м</a:t>
            </a:r>
            <a:endParaRPr lang="en-US" sz="1600" b="1" dirty="0" smtClean="0">
              <a:latin typeface="ALS Sector Regular" pitchFamily="50" charset="-52"/>
              <a:cs typeface="ALS Sector Regular" pitchFamily="50" charset="-52"/>
            </a:endParaRPr>
          </a:p>
          <a:p>
            <a:endParaRPr lang="ru-RU" sz="200" b="1" dirty="0">
              <a:latin typeface="ALS Sector Regular" pitchFamily="50" charset="-52"/>
              <a:cs typeface="ALS Sector Regular" pitchFamily="50" charset="-52"/>
            </a:endParaRPr>
          </a:p>
          <a:p>
            <a:r>
              <a:rPr lang="en-US" sz="1100" dirty="0" smtClean="0">
                <a:latin typeface="ALS Sector Regular" pitchFamily="50" charset="-52"/>
                <a:cs typeface="ALS Sector Regular" pitchFamily="50" charset="-52"/>
              </a:rPr>
              <a:t>        </a:t>
            </a:r>
            <a:r>
              <a:rPr lang="ru-RU" sz="1100" dirty="0" smtClean="0">
                <a:latin typeface="ALS Sector Regular" pitchFamily="50" charset="-52"/>
                <a:cs typeface="ALS Sector Regular" pitchFamily="50" charset="-52"/>
              </a:rPr>
              <a:t>Площадь</a:t>
            </a:r>
            <a:r>
              <a:rPr lang="en-US" sz="1100" dirty="0" smtClean="0">
                <a:latin typeface="ALS Sector Regular" pitchFamily="50" charset="-52"/>
                <a:cs typeface="ALS Sector Regular" pitchFamily="50" charset="-52"/>
              </a:rPr>
              <a:t> </a:t>
            </a:r>
            <a:r>
              <a:rPr lang="ru-RU" sz="1100" dirty="0" smtClean="0">
                <a:latin typeface="ALS Sector Regular" pitchFamily="50" charset="-52"/>
                <a:cs typeface="ALS Sector Regular" pitchFamily="50" charset="-52"/>
              </a:rPr>
              <a:t>территории </a:t>
            </a:r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                   </a:t>
            </a:r>
            <a:r>
              <a:rPr lang="en-US" sz="1200" dirty="0" smtClean="0">
                <a:latin typeface="ALS Sector Regular" pitchFamily="50" charset="-52"/>
                <a:cs typeface="ALS Sector Regular" pitchFamily="50" charset="-52"/>
              </a:rPr>
              <a:t>  </a:t>
            </a:r>
          </a:p>
          <a:p>
            <a:r>
              <a:rPr lang="en-US" sz="1200" b="1" dirty="0">
                <a:latin typeface="ALS Sector Regular" pitchFamily="50" charset="-52"/>
                <a:cs typeface="ALS Sector Regular" pitchFamily="50" charset="-52"/>
              </a:rPr>
              <a:t> </a:t>
            </a:r>
            <a:r>
              <a:rPr lang="en-US" sz="1200" b="1" dirty="0" smtClean="0">
                <a:latin typeface="ALS Sector Regular" pitchFamily="50" charset="-52"/>
                <a:cs typeface="ALS Sector Regular" pitchFamily="50" charset="-52"/>
              </a:rPr>
              <a:t>       </a:t>
            </a:r>
            <a:r>
              <a:rPr lang="ru-RU" sz="1600" b="1" dirty="0" smtClean="0">
                <a:latin typeface="ALS Sector Regular"/>
                <a:cs typeface="ALS Sector Regular" pitchFamily="50" charset="-52"/>
              </a:rPr>
              <a:t>15 848 </a:t>
            </a:r>
            <a:r>
              <a:rPr lang="ru-RU" sz="1600" b="1" dirty="0">
                <a:latin typeface="ALS Sector Regular"/>
                <a:cs typeface="ALS Sector Regular" pitchFamily="50" charset="-52"/>
              </a:rPr>
              <a:t>кв.</a:t>
            </a:r>
            <a:r>
              <a:rPr lang="en-US" sz="1600" b="1" dirty="0">
                <a:latin typeface="ALS Sector Regular" pitchFamily="50" charset="-52"/>
                <a:cs typeface="ALS Sector Regular" pitchFamily="50" charset="-52"/>
              </a:rPr>
              <a:t> </a:t>
            </a:r>
            <a:r>
              <a:rPr lang="ru-RU" sz="1600" b="1" dirty="0">
                <a:latin typeface="ALS Sector Regular"/>
                <a:cs typeface="ALS Sector Regular" pitchFamily="50" charset="-52"/>
              </a:rPr>
              <a:t>м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67233" y="3446014"/>
            <a:ext cx="1280431" cy="1003895"/>
          </a:xfrm>
          <a:prstGeom prst="roundRect">
            <a:avLst/>
          </a:prstGeom>
          <a:solidFill>
            <a:schemeClr val="bg1">
              <a:alpha val="50000"/>
            </a:schemeClr>
          </a:solidFill>
          <a:ln w="254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280000"/>
                    </a14:imgEffect>
                    <a14:imgEffect>
                      <a14:brightnessContrast bright="28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91453" y="1635646"/>
            <a:ext cx="297581" cy="356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6256" y="476726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latin typeface="ALS Sector Regular" pitchFamily="50" charset="-52"/>
                <a:cs typeface="ALS Sector Regular" pitchFamily="50" charset="-52"/>
              </a:rPr>
              <a:t>2</a:t>
            </a:fld>
            <a:endParaRPr lang="ru-RU" dirty="0"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79512" y="227424"/>
            <a:ext cx="60696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ALS Sector Regular" pitchFamily="50" charset="-52"/>
                <a:cs typeface="ALS Sector Regular" pitchFamily="50" charset="-52"/>
              </a:rPr>
              <a:t>ЦССВ «Вертикаль». </a:t>
            </a:r>
            <a:r>
              <a:rPr lang="ru-RU" sz="2000" b="1" dirty="0">
                <a:latin typeface="ALS Sector Regular" pitchFamily="50" charset="-52"/>
                <a:cs typeface="ALS Sector Regular" pitchFamily="50" charset="-52"/>
              </a:rPr>
              <a:t>Вчера и сегодня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218595" y="3556341"/>
            <a:ext cx="134658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ALS Sector Regular" pitchFamily="50" charset="-52"/>
                <a:cs typeface="ALS Sector Regular" pitchFamily="50" charset="-52"/>
              </a:rPr>
              <a:t>14 </a:t>
            </a:r>
            <a:r>
              <a:rPr lang="ru-RU" sz="1400" b="1" dirty="0">
                <a:latin typeface="ALS Sector Regular" pitchFamily="50" charset="-52"/>
                <a:cs typeface="ALS Sector Regular" pitchFamily="50" charset="-52"/>
              </a:rPr>
              <a:t>семейных </a:t>
            </a:r>
            <a:r>
              <a:rPr lang="ru-RU" sz="1400" b="1" dirty="0" smtClean="0">
                <a:latin typeface="ALS Sector Regular" pitchFamily="50" charset="-52"/>
                <a:cs typeface="ALS Sector Regular" pitchFamily="50" charset="-52"/>
              </a:rPr>
              <a:t>групп</a:t>
            </a:r>
            <a:endParaRPr lang="en-US" sz="1400" b="1" dirty="0" smtClean="0">
              <a:latin typeface="ALS Sector Regular" pitchFamily="50" charset="-52"/>
              <a:cs typeface="ALS Sector Regular" pitchFamily="50" charset="-52"/>
            </a:endParaRPr>
          </a:p>
          <a:p>
            <a:pPr algn="ctr"/>
            <a:endParaRPr lang="en-US" sz="500" b="1" dirty="0" smtClean="0">
              <a:latin typeface="ALS Sector Regular" pitchFamily="50" charset="-52"/>
              <a:cs typeface="ALS Sector Regular" pitchFamily="50" charset="-52"/>
            </a:endParaRPr>
          </a:p>
          <a:p>
            <a:pPr algn="ctr"/>
            <a:r>
              <a:rPr lang="ru-RU" sz="1400" dirty="0" smtClean="0">
                <a:latin typeface="ALS Sector Regular" pitchFamily="50" charset="-52"/>
                <a:cs typeface="ALS Sector Regular" pitchFamily="50" charset="-52"/>
              </a:rPr>
              <a:t>2026 </a:t>
            </a:r>
            <a:r>
              <a:rPr lang="ru-RU" sz="1400" dirty="0">
                <a:latin typeface="ALS Sector Regular" pitchFamily="50" charset="-52"/>
                <a:cs typeface="ALS Sector Regular" pitchFamily="50" charset="-52"/>
              </a:rPr>
              <a:t>год</a:t>
            </a:r>
            <a:endParaRPr lang="en-US" sz="1400" b="1" dirty="0">
              <a:latin typeface="ALS Sector Regular" pitchFamily="50" charset="-52"/>
              <a:cs typeface="ALS Sector Regular" pitchFamily="50" charset="-52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267232" y="2868881"/>
            <a:ext cx="732910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2"/>
            <a:ext cx="91440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0" name="Диаграмма 79"/>
          <p:cNvGraphicFramePr/>
          <p:nvPr>
            <p:extLst>
              <p:ext uri="{D42A27DB-BD31-4B8C-83A1-F6EECF244321}">
                <p14:modId xmlns:p14="http://schemas.microsoft.com/office/powerpoint/2010/main" val="4252696675"/>
              </p:ext>
            </p:extLst>
          </p:nvPr>
        </p:nvGraphicFramePr>
        <p:xfrm>
          <a:off x="1643205" y="3474225"/>
          <a:ext cx="6037107" cy="148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5" name="Прямоугольник 84"/>
          <p:cNvSpPr/>
          <p:nvPr/>
        </p:nvSpPr>
        <p:spPr>
          <a:xfrm>
            <a:off x="2623763" y="4346221"/>
            <a:ext cx="46176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27</a:t>
            </a:r>
            <a:endParaRPr lang="ru-RU" sz="11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5637376" y="4306196"/>
            <a:ext cx="4296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51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2344571" y="4383206"/>
            <a:ext cx="4320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20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1643206" y="4695061"/>
            <a:ext cx="367602" cy="313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1" name="Picture 4" descr="C:\Users\Котик\YandexDisk\Содействие\Я.диск\КАРТИНКИ\Дети, игры\children-icon-2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4259" y="4695061"/>
            <a:ext cx="366549" cy="32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" name="Прямоугольник 92"/>
          <p:cNvSpPr/>
          <p:nvPr/>
        </p:nvSpPr>
        <p:spPr>
          <a:xfrm>
            <a:off x="1657827" y="2814981"/>
            <a:ext cx="1588546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LS Sector Regular" pitchFamily="50" charset="-52"/>
                <a:cs typeface="ALS Sector Regular" pitchFamily="50" charset="-52"/>
              </a:rPr>
              <a:t>106 </a:t>
            </a:r>
            <a:r>
              <a:rPr lang="ru-RU" sz="1200" b="1" dirty="0" smtClean="0">
                <a:latin typeface="ALS Sector Regular" pitchFamily="50" charset="-52"/>
                <a:cs typeface="ALS Sector Regular" pitchFamily="50" charset="-52"/>
              </a:rPr>
              <a:t>детей</a:t>
            </a:r>
            <a:endParaRPr lang="en-US" sz="1200" b="1" dirty="0" smtClean="0">
              <a:latin typeface="ALS Sector Regular" pitchFamily="50" charset="-52"/>
              <a:cs typeface="ALS Sector Regular" pitchFamily="50" charset="-52"/>
            </a:endParaRPr>
          </a:p>
          <a:p>
            <a:pPr algn="ctr"/>
            <a:r>
              <a:rPr lang="ru-RU" sz="700" dirty="0" smtClean="0">
                <a:latin typeface="ALS Sector Regular" pitchFamily="50" charset="-52"/>
                <a:cs typeface="ALS Sector Regular" pitchFamily="50" charset="-52"/>
              </a:rPr>
              <a:t>(37 детей из 15 семей </a:t>
            </a:r>
            <a:r>
              <a:rPr lang="ru-RU" sz="700" dirty="0" err="1" smtClean="0">
                <a:latin typeface="ALS Sector Regular" pitchFamily="50" charset="-52"/>
                <a:cs typeface="ALS Sector Regular" pitchFamily="50" charset="-52"/>
              </a:rPr>
              <a:t>сиблинги</a:t>
            </a:r>
            <a:r>
              <a:rPr lang="ru-RU" sz="700" dirty="0" smtClean="0">
                <a:latin typeface="ALS Sector Regular" pitchFamily="50" charset="-52"/>
                <a:cs typeface="ALS Sector Regular" pitchFamily="50" charset="-52"/>
              </a:rPr>
              <a:t>)</a:t>
            </a:r>
          </a:p>
          <a:p>
            <a:pPr algn="ctr"/>
            <a:r>
              <a:rPr lang="ru-RU" sz="600" dirty="0">
                <a:solidFill>
                  <a:prstClr val="black"/>
                </a:solidFill>
                <a:latin typeface="ALS Sector Regular" pitchFamily="50" charset="-52"/>
              </a:rPr>
              <a:t>К</a:t>
            </a:r>
            <a:r>
              <a:rPr lang="ru-RU" sz="700" dirty="0"/>
              <a:t>оечная мощность: </a:t>
            </a:r>
            <a:r>
              <a:rPr lang="ru-RU" sz="700" dirty="0" smtClean="0"/>
              <a:t>108 чел.</a:t>
            </a:r>
            <a:endParaRPr lang="ru-RU" sz="800" dirty="0"/>
          </a:p>
          <a:p>
            <a:pPr algn="ctr"/>
            <a:endParaRPr lang="ru-RU" sz="700" dirty="0"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3125355" y="2822310"/>
            <a:ext cx="1660138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LS Sector Regular" pitchFamily="50" charset="-52"/>
                <a:cs typeface="ALS Sector Regular" pitchFamily="50" charset="-52"/>
              </a:rPr>
              <a:t>105 </a:t>
            </a:r>
            <a:r>
              <a:rPr lang="ru-RU" sz="1200" b="1" dirty="0" smtClean="0">
                <a:latin typeface="ALS Sector Regular" pitchFamily="50" charset="-52"/>
                <a:cs typeface="ALS Sector Regular" pitchFamily="50" charset="-52"/>
              </a:rPr>
              <a:t>детей</a:t>
            </a:r>
          </a:p>
          <a:p>
            <a:pPr algn="ctr"/>
            <a:r>
              <a:rPr lang="ru-RU" sz="700" dirty="0" smtClean="0">
                <a:latin typeface="ALS Sector Regular" pitchFamily="50" charset="-52"/>
                <a:cs typeface="ALS Sector Regular" pitchFamily="50" charset="-52"/>
              </a:rPr>
              <a:t>(41 ребенок </a:t>
            </a:r>
            <a:r>
              <a:rPr lang="ru-RU" sz="700" dirty="0">
                <a:latin typeface="ALS Sector Regular" pitchFamily="50" charset="-52"/>
                <a:cs typeface="ALS Sector Regular" pitchFamily="50" charset="-52"/>
              </a:rPr>
              <a:t>из </a:t>
            </a:r>
            <a:r>
              <a:rPr lang="ru-RU" sz="700" dirty="0" smtClean="0">
                <a:latin typeface="ALS Sector Regular" pitchFamily="50" charset="-52"/>
                <a:cs typeface="ALS Sector Regular" pitchFamily="50" charset="-52"/>
              </a:rPr>
              <a:t>16 семей </a:t>
            </a:r>
            <a:r>
              <a:rPr lang="ru-RU" sz="700" dirty="0" err="1">
                <a:latin typeface="ALS Sector Regular" pitchFamily="50" charset="-52"/>
                <a:cs typeface="ALS Sector Regular" pitchFamily="50" charset="-52"/>
              </a:rPr>
              <a:t>сиблинги</a:t>
            </a:r>
            <a:r>
              <a:rPr lang="ru-RU" sz="700" dirty="0" smtClean="0">
                <a:latin typeface="ALS Sector Regular" pitchFamily="50" charset="-52"/>
                <a:cs typeface="ALS Sector Regular" pitchFamily="50" charset="-52"/>
              </a:rPr>
              <a:t>) </a:t>
            </a:r>
          </a:p>
          <a:p>
            <a:pPr algn="ctr"/>
            <a:r>
              <a:rPr lang="ru-RU" sz="600" dirty="0" smtClean="0">
                <a:solidFill>
                  <a:prstClr val="black"/>
                </a:solidFill>
                <a:latin typeface="ALS Sector Regular" pitchFamily="50" charset="-52"/>
              </a:rPr>
              <a:t>К</a:t>
            </a:r>
            <a:r>
              <a:rPr lang="ru-RU" sz="700" dirty="0" smtClean="0"/>
              <a:t>оечная </a:t>
            </a:r>
            <a:r>
              <a:rPr lang="ru-RU" sz="700" dirty="0"/>
              <a:t>мощность: 108 чел.</a:t>
            </a:r>
            <a:endParaRPr lang="ru-RU" sz="800" dirty="0"/>
          </a:p>
          <a:p>
            <a:pPr algn="ctr"/>
            <a:endParaRPr lang="ru-RU" sz="700" dirty="0"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117390" y="4118764"/>
            <a:ext cx="40837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66</a:t>
            </a:r>
            <a:endParaRPr lang="ru-RU" sz="11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164288" y="-15454"/>
            <a:ext cx="20882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ЦССВ «Вертикаль»</a:t>
            </a:r>
            <a:endParaRPr lang="ru-RU" sz="1000" b="1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72474" y="752966"/>
            <a:ext cx="40595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ALS Sector Regular" pitchFamily="50" charset="-52"/>
                <a:cs typeface="ALS Sector Regular" pitchFamily="50" charset="-52"/>
              </a:rPr>
              <a:t>Адрес: </a:t>
            </a:r>
            <a:r>
              <a:rPr lang="ru-RU" sz="1200" dirty="0">
                <a:latin typeface="ALS Sector Regular" pitchFamily="50" charset="-52"/>
                <a:cs typeface="ALS Sector Regular" pitchFamily="50" charset="-52"/>
              </a:rPr>
              <a:t>г. Москва, </a:t>
            </a:r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Криворожский </a:t>
            </a:r>
            <a:r>
              <a:rPr lang="ru-RU" sz="1200" dirty="0" err="1" smtClean="0">
                <a:latin typeface="ALS Sector Regular" pitchFamily="50" charset="-52"/>
                <a:cs typeface="ALS Sector Regular" pitchFamily="50" charset="-52"/>
              </a:rPr>
              <a:t>пр</a:t>
            </a:r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-д, </a:t>
            </a:r>
            <a:r>
              <a:rPr lang="ru-RU" sz="1200" dirty="0">
                <a:latin typeface="ALS Sector Regular" pitchFamily="50" charset="-52"/>
                <a:cs typeface="ALS Sector Regular" pitchFamily="50" charset="-52"/>
              </a:rPr>
              <a:t>д. </a:t>
            </a:r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1, </a:t>
            </a:r>
            <a:r>
              <a:rPr lang="ru-RU" sz="1200" dirty="0">
                <a:latin typeface="ALS Sector Regular" pitchFamily="50" charset="-52"/>
                <a:cs typeface="ALS Sector Regular" pitchFamily="50" charset="-52"/>
              </a:rPr>
              <a:t>стр. 1-4</a:t>
            </a:r>
          </a:p>
          <a:p>
            <a:r>
              <a:rPr lang="ru-RU" sz="1200" b="1" dirty="0">
                <a:latin typeface="ALS Sector Regular" pitchFamily="50" charset="-52"/>
                <a:cs typeface="ALS Sector Regular" pitchFamily="50" charset="-52"/>
              </a:rPr>
              <a:t>Округ: </a:t>
            </a:r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ЮАО </a:t>
            </a:r>
            <a:endParaRPr lang="ru-RU" sz="1200" dirty="0">
              <a:latin typeface="ALS Sector Regular" pitchFamily="50" charset="-52"/>
              <a:cs typeface="ALS Sector Regular" pitchFamily="50" charset="-52"/>
            </a:endParaRPr>
          </a:p>
          <a:p>
            <a:r>
              <a:rPr lang="ru-RU" sz="1200" b="1" dirty="0">
                <a:latin typeface="ALS Sector Regular" pitchFamily="50" charset="-52"/>
                <a:cs typeface="ALS Sector Regular" pitchFamily="50" charset="-52"/>
              </a:rPr>
              <a:t>Район: </a:t>
            </a:r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Нагорный </a:t>
            </a:r>
            <a:endParaRPr lang="ru-RU" sz="1200" dirty="0">
              <a:latin typeface="ALS Sector Regular" pitchFamily="50" charset="-52"/>
              <a:cs typeface="ALS Sector Regular" pitchFamily="50" charset="-5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132" y="826523"/>
            <a:ext cx="590342" cy="56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C:\Users\Котик\YandexDisk\Содействие\Я.диск\КАРТИНКИ\Дома, квартиры, города, поиск, локации, карты, ДОСУГ\map-icon-design-localisation-purple-text_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40" y="915566"/>
            <a:ext cx="180020" cy="2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Котик\YandexDisk\Содействие\Я.диск\ЦССВ задачи - Спутник\Преза по гос.заданию 2024.11\Правки 2024.12\Рисунок2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0491" y="2167470"/>
            <a:ext cx="198578" cy="34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638253691"/>
              </p:ext>
            </p:extLst>
          </p:nvPr>
        </p:nvGraphicFramePr>
        <p:xfrm>
          <a:off x="285438" y="1534298"/>
          <a:ext cx="5006641" cy="1181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45" name="Прямоугольник 44"/>
          <p:cNvSpPr/>
          <p:nvPr/>
        </p:nvSpPr>
        <p:spPr>
          <a:xfrm>
            <a:off x="3561973" y="4413335"/>
            <a:ext cx="46176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15</a:t>
            </a:r>
            <a:endParaRPr lang="ru-RU" sz="11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852566" y="4352363"/>
            <a:ext cx="46176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24</a:t>
            </a:r>
            <a:endParaRPr lang="ru-RU" sz="11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4792502" y="4421029"/>
            <a:ext cx="40837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13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076225" y="4383206"/>
            <a:ext cx="40837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25</a:t>
            </a:r>
            <a:endParaRPr lang="ru-RU" sz="11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348714" y="4136984"/>
            <a:ext cx="40837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59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657830" y="2825329"/>
            <a:ext cx="1680512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LS Sector Regular" pitchFamily="50" charset="-52"/>
                <a:cs typeface="ALS Sector Regular" pitchFamily="50" charset="-52"/>
              </a:rPr>
              <a:t>97 </a:t>
            </a:r>
            <a:r>
              <a:rPr lang="ru-RU" sz="1200" b="1" dirty="0" smtClean="0">
                <a:latin typeface="ALS Sector Regular" pitchFamily="50" charset="-52"/>
                <a:cs typeface="ALS Sector Regular" pitchFamily="50" charset="-52"/>
              </a:rPr>
              <a:t>детей</a:t>
            </a:r>
          </a:p>
          <a:p>
            <a:pPr algn="ctr"/>
            <a:r>
              <a:rPr lang="ru-RU" sz="700" dirty="0" smtClean="0">
                <a:latin typeface="ALS Sector Regular" pitchFamily="50" charset="-52"/>
                <a:cs typeface="ALS Sector Regular" pitchFamily="50" charset="-52"/>
              </a:rPr>
              <a:t>(42 ребенка </a:t>
            </a:r>
            <a:r>
              <a:rPr lang="ru-RU" sz="700" dirty="0">
                <a:latin typeface="ALS Sector Regular" pitchFamily="50" charset="-52"/>
                <a:cs typeface="ALS Sector Regular" pitchFamily="50" charset="-52"/>
              </a:rPr>
              <a:t>из </a:t>
            </a:r>
            <a:r>
              <a:rPr lang="ru-RU" sz="700" dirty="0" smtClean="0">
                <a:latin typeface="ALS Sector Regular" pitchFamily="50" charset="-52"/>
                <a:cs typeface="ALS Sector Regular" pitchFamily="50" charset="-52"/>
              </a:rPr>
              <a:t>18 семей </a:t>
            </a:r>
            <a:r>
              <a:rPr lang="ru-RU" sz="700" dirty="0" err="1">
                <a:latin typeface="ALS Sector Regular" pitchFamily="50" charset="-52"/>
                <a:cs typeface="ALS Sector Regular" pitchFamily="50" charset="-52"/>
              </a:rPr>
              <a:t>сиблинги</a:t>
            </a:r>
            <a:r>
              <a:rPr lang="ru-RU" sz="700" dirty="0" smtClean="0">
                <a:latin typeface="ALS Sector Regular" pitchFamily="50" charset="-52"/>
                <a:cs typeface="ALS Sector Regular" pitchFamily="50" charset="-52"/>
              </a:rPr>
              <a:t>)</a:t>
            </a:r>
          </a:p>
          <a:p>
            <a:pPr algn="ctr"/>
            <a:r>
              <a:rPr lang="ru-RU" sz="600" dirty="0">
                <a:solidFill>
                  <a:prstClr val="black"/>
                </a:solidFill>
                <a:latin typeface="ALS Sector Regular" pitchFamily="50" charset="-52"/>
              </a:rPr>
              <a:t>К</a:t>
            </a:r>
            <a:r>
              <a:rPr lang="ru-RU" sz="700" dirty="0"/>
              <a:t>оечная мощность: 108 чел.</a:t>
            </a:r>
            <a:endParaRPr lang="ru-RU" sz="800" dirty="0"/>
          </a:p>
          <a:p>
            <a:pPr algn="ctr"/>
            <a:endParaRPr lang="ru-RU" sz="700" dirty="0"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902257" y="4204758"/>
            <a:ext cx="46176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60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63"/>
          <a:stretch/>
        </p:blipFill>
        <p:spPr>
          <a:xfrm>
            <a:off x="7664050" y="492517"/>
            <a:ext cx="1368152" cy="7830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99"/>
          <a:stretch/>
        </p:blipFill>
        <p:spPr>
          <a:xfrm>
            <a:off x="7700373" y="1567041"/>
            <a:ext cx="1340529" cy="8169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00"/>
          <a:stretch/>
        </p:blipFill>
        <p:spPr>
          <a:xfrm rot="10800000" flipV="1">
            <a:off x="7700373" y="2675470"/>
            <a:ext cx="1342881" cy="86023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01"/>
          <a:stretch/>
        </p:blipFill>
        <p:spPr>
          <a:xfrm rot="10800000" flipV="1">
            <a:off x="7697829" y="3795714"/>
            <a:ext cx="1336512" cy="90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3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Прямоугольник 190"/>
          <p:cNvSpPr/>
          <p:nvPr/>
        </p:nvSpPr>
        <p:spPr>
          <a:xfrm>
            <a:off x="5162101" y="2935531"/>
            <a:ext cx="5620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4432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96" name="Прямоугольник 195"/>
          <p:cNvSpPr/>
          <p:nvPr/>
        </p:nvSpPr>
        <p:spPr>
          <a:xfrm>
            <a:off x="5436096" y="2935531"/>
            <a:ext cx="63635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5043</a:t>
            </a:r>
          </a:p>
        </p:txBody>
      </p:sp>
      <p:sp>
        <p:nvSpPr>
          <p:cNvPr id="201" name="Прямоугольник 200"/>
          <p:cNvSpPr/>
          <p:nvPr/>
        </p:nvSpPr>
        <p:spPr>
          <a:xfrm>
            <a:off x="6201988" y="2875751"/>
            <a:ext cx="530252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9068</a:t>
            </a:r>
            <a:endParaRPr lang="ru-RU" sz="9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208" name="Прямоугольник 207"/>
          <p:cNvSpPr/>
          <p:nvPr/>
        </p:nvSpPr>
        <p:spPr>
          <a:xfrm>
            <a:off x="6417377" y="2947759"/>
            <a:ext cx="629550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7866 </a:t>
            </a:r>
          </a:p>
        </p:txBody>
      </p:sp>
      <p:graphicFrame>
        <p:nvGraphicFramePr>
          <p:cNvPr id="197" name="Диаграмма 196"/>
          <p:cNvGraphicFramePr/>
          <p:nvPr>
            <p:extLst/>
          </p:nvPr>
        </p:nvGraphicFramePr>
        <p:xfrm>
          <a:off x="6833236" y="2412230"/>
          <a:ext cx="1906991" cy="1356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2"/>
            <a:ext cx="91440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2896" y="4836189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LS Sector Regular" pitchFamily="50" charset="-52"/>
                <a:cs typeface="ALS Sector Regular" pitchFamily="50" charset="-52"/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258" name="Прямоугольник 257"/>
          <p:cNvSpPr/>
          <p:nvPr/>
        </p:nvSpPr>
        <p:spPr>
          <a:xfrm>
            <a:off x="7046927" y="435868"/>
            <a:ext cx="1644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ALS Sector Regular" pitchFamily="50" charset="-52"/>
                <a:cs typeface="ALS Sector Regular" pitchFamily="50" charset="-52"/>
              </a:rPr>
              <a:t>Финансирование</a:t>
            </a:r>
            <a:r>
              <a:rPr lang="en-US" sz="1100" b="1" dirty="0">
                <a:latin typeface="ALS Sector Regular" pitchFamily="50" charset="-52"/>
                <a:cs typeface="ALS Sector Regular" pitchFamily="50" charset="-52"/>
              </a:rPr>
              <a:t> </a:t>
            </a:r>
            <a:r>
              <a:rPr lang="ru-RU" sz="1100" b="1" dirty="0">
                <a:latin typeface="ALS Sector Regular" pitchFamily="50" charset="-52"/>
                <a:cs typeface="ALS Sector Regular" pitchFamily="50" charset="-52"/>
              </a:rPr>
              <a:t>учреждения</a:t>
            </a:r>
          </a:p>
          <a:p>
            <a:pPr algn="ctr"/>
            <a:endParaRPr lang="ru-RU" sz="200" dirty="0">
              <a:latin typeface="ALS Sector Regular"/>
              <a:ea typeface="Calibri"/>
              <a:cs typeface="Times New Roman"/>
            </a:endParaRPr>
          </a:p>
          <a:p>
            <a:pPr algn="ctr"/>
            <a:r>
              <a:rPr lang="ru-RU" sz="1100" b="1" dirty="0">
                <a:solidFill>
                  <a:srgbClr val="BD202E"/>
                </a:solidFill>
                <a:latin typeface="ALS Sector Regular"/>
                <a:ea typeface="Calibri"/>
                <a:cs typeface="Times New Roman"/>
              </a:rPr>
              <a:t>Субсидия на ГЗ</a:t>
            </a:r>
            <a:endParaRPr lang="ru-RU" sz="1100" b="1" dirty="0">
              <a:solidFill>
                <a:srgbClr val="BD202E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150" name="Прямоугольник 149"/>
          <p:cNvSpPr/>
          <p:nvPr/>
        </p:nvSpPr>
        <p:spPr>
          <a:xfrm>
            <a:off x="179512" y="227424"/>
            <a:ext cx="35283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LS Sector Regular" pitchFamily="50" charset="-52"/>
                <a:cs typeface="ALS Sector Regular" pitchFamily="50" charset="-52"/>
              </a:rPr>
              <a:t>Государственное задание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236296" y="1760437"/>
            <a:ext cx="10141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ALS Sector Regular"/>
                <a:ea typeface="Calibri"/>
                <a:cs typeface="Times New Roman"/>
              </a:rPr>
              <a:t>441 244,46 </a:t>
            </a:r>
            <a:endParaRPr lang="ru-RU" sz="1200" dirty="0">
              <a:solidFill>
                <a:schemeClr val="bg1"/>
              </a:solidFill>
            </a:endParaRPr>
          </a:p>
        </p:txBody>
      </p:sp>
      <p:graphicFrame>
        <p:nvGraphicFramePr>
          <p:cNvPr id="192" name="Диаграмма 191"/>
          <p:cNvGraphicFramePr/>
          <p:nvPr>
            <p:extLst/>
          </p:nvPr>
        </p:nvGraphicFramePr>
        <p:xfrm>
          <a:off x="6814272" y="1175238"/>
          <a:ext cx="1906991" cy="1356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8" name="Прямоугольник 197"/>
          <p:cNvSpPr/>
          <p:nvPr/>
        </p:nvSpPr>
        <p:spPr>
          <a:xfrm>
            <a:off x="7994182" y="1334143"/>
            <a:ext cx="107914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BD202E"/>
                </a:solidFill>
                <a:latin typeface="ALS Sector Regular"/>
                <a:ea typeface="Calibri"/>
                <a:cs typeface="Times New Roman"/>
              </a:rPr>
              <a:t>307 090,22</a:t>
            </a:r>
            <a:endParaRPr lang="ru-RU" sz="1400" b="1" dirty="0">
              <a:solidFill>
                <a:srgbClr val="BD202E"/>
              </a:solidFill>
              <a:latin typeface="ALS Sector Regular"/>
              <a:ea typeface="Calibri"/>
              <a:cs typeface="Times New Roman"/>
            </a:endParaRPr>
          </a:p>
          <a:p>
            <a:r>
              <a:rPr lang="ru-RU" sz="1100" dirty="0">
                <a:solidFill>
                  <a:srgbClr val="BD202E"/>
                </a:solidFill>
                <a:latin typeface="ALS Sector Regular" pitchFamily="50" charset="-52"/>
                <a:cs typeface="ALS Sector Regular" pitchFamily="50" charset="-52"/>
              </a:rPr>
              <a:t>тыс. руб.</a:t>
            </a:r>
            <a:r>
              <a:rPr lang="ru-RU" sz="1100" dirty="0">
                <a:solidFill>
                  <a:srgbClr val="BD202E"/>
                </a:solidFill>
                <a:latin typeface="ALS Sector Regular"/>
                <a:ea typeface="Calibri"/>
                <a:cs typeface="Times New Roman"/>
              </a:rPr>
              <a:t> </a:t>
            </a:r>
            <a:endParaRPr lang="ru-RU" sz="1200" dirty="0">
              <a:solidFill>
                <a:srgbClr val="BD202E"/>
              </a:solidFill>
            </a:endParaRPr>
          </a:p>
        </p:txBody>
      </p:sp>
      <p:sp>
        <p:nvSpPr>
          <p:cNvPr id="199" name="Прямоугольник 198"/>
          <p:cNvSpPr/>
          <p:nvPr/>
        </p:nvSpPr>
        <p:spPr>
          <a:xfrm>
            <a:off x="6970086" y="1808357"/>
            <a:ext cx="950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ALS Sector Regular"/>
                <a:ea typeface="Calibri"/>
                <a:cs typeface="Times New Roman"/>
              </a:rPr>
              <a:t>279 589,32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02" name="Скругленный прямоугольник 201"/>
          <p:cNvSpPr/>
          <p:nvPr/>
        </p:nvSpPr>
        <p:spPr>
          <a:xfrm>
            <a:off x="7593481" y="1138951"/>
            <a:ext cx="528648" cy="154024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2024</a:t>
            </a:r>
            <a:endParaRPr lang="ru-RU" sz="1100" b="1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  <a:p>
            <a:pPr algn="ctr"/>
            <a:endParaRPr lang="ru-RU" dirty="0"/>
          </a:p>
        </p:txBody>
      </p:sp>
      <p:sp>
        <p:nvSpPr>
          <p:cNvPr id="203" name="Скругленный прямоугольник 202"/>
          <p:cNvSpPr/>
          <p:nvPr/>
        </p:nvSpPr>
        <p:spPr>
          <a:xfrm>
            <a:off x="7615874" y="2406232"/>
            <a:ext cx="506255" cy="161564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2025</a:t>
            </a:r>
            <a:endParaRPr lang="ru-RU" sz="1050" dirty="0"/>
          </a:p>
        </p:txBody>
      </p:sp>
      <p:sp>
        <p:nvSpPr>
          <p:cNvPr id="115" name="Прямоугольник 114"/>
          <p:cNvSpPr/>
          <p:nvPr/>
        </p:nvSpPr>
        <p:spPr>
          <a:xfrm>
            <a:off x="7164288" y="-15454"/>
            <a:ext cx="20882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ЦССВ «Вертикаль»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4234723" y="1203932"/>
            <a:ext cx="35160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26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5220072" y="1249602"/>
            <a:ext cx="51469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25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32" name="Прямоугольник 131"/>
          <p:cNvSpPr/>
          <p:nvPr/>
        </p:nvSpPr>
        <p:spPr>
          <a:xfrm>
            <a:off x="5540348" y="1249602"/>
            <a:ext cx="37890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25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33" name="Прямоугольник 132"/>
          <p:cNvSpPr/>
          <p:nvPr/>
        </p:nvSpPr>
        <p:spPr>
          <a:xfrm>
            <a:off x="6300625" y="1262617"/>
            <a:ext cx="35351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25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6516040" y="1249602"/>
            <a:ext cx="43222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25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43" name="Прямоугольник 142"/>
          <p:cNvSpPr/>
          <p:nvPr/>
        </p:nvSpPr>
        <p:spPr>
          <a:xfrm>
            <a:off x="4221869" y="1586513"/>
            <a:ext cx="42213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60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4551812" y="1582083"/>
            <a:ext cx="3990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65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5243773" y="1599377"/>
            <a:ext cx="3990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60</a:t>
            </a:r>
          </a:p>
        </p:txBody>
      </p:sp>
      <p:sp>
        <p:nvSpPr>
          <p:cNvPr id="149" name="Прямоугольник 148"/>
          <p:cNvSpPr/>
          <p:nvPr/>
        </p:nvSpPr>
        <p:spPr>
          <a:xfrm>
            <a:off x="5541121" y="1600636"/>
            <a:ext cx="3990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66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51" name="Прямоугольник 150"/>
          <p:cNvSpPr/>
          <p:nvPr/>
        </p:nvSpPr>
        <p:spPr>
          <a:xfrm>
            <a:off x="6261201" y="1570745"/>
            <a:ext cx="3990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70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6516216" y="1570008"/>
            <a:ext cx="3990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66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58" name="Прямоугольник 157"/>
          <p:cNvSpPr/>
          <p:nvPr/>
        </p:nvSpPr>
        <p:spPr>
          <a:xfrm>
            <a:off x="4199859" y="1876864"/>
            <a:ext cx="48898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120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66" name="Прямоугольник 165"/>
          <p:cNvSpPr/>
          <p:nvPr/>
        </p:nvSpPr>
        <p:spPr>
          <a:xfrm>
            <a:off x="4521021" y="1876864"/>
            <a:ext cx="43018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120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67" name="Прямоугольник 166"/>
          <p:cNvSpPr/>
          <p:nvPr/>
        </p:nvSpPr>
        <p:spPr>
          <a:xfrm>
            <a:off x="5248777" y="1876864"/>
            <a:ext cx="42412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120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69" name="Прямоугольник 168"/>
          <p:cNvSpPr/>
          <p:nvPr/>
        </p:nvSpPr>
        <p:spPr>
          <a:xfrm>
            <a:off x="5520602" y="1876864"/>
            <a:ext cx="4195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120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70" name="Прямоугольник 169"/>
          <p:cNvSpPr/>
          <p:nvPr/>
        </p:nvSpPr>
        <p:spPr>
          <a:xfrm>
            <a:off x="6228184" y="1908870"/>
            <a:ext cx="43596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120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71" name="Прямоугольник 170"/>
          <p:cNvSpPr/>
          <p:nvPr/>
        </p:nvSpPr>
        <p:spPr>
          <a:xfrm>
            <a:off x="6516216" y="1907537"/>
            <a:ext cx="48177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104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77" name="Прямоугольник 176"/>
          <p:cNvSpPr/>
          <p:nvPr/>
        </p:nvSpPr>
        <p:spPr>
          <a:xfrm>
            <a:off x="4187099" y="2217679"/>
            <a:ext cx="51450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54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78" name="Прямоугольник 177"/>
          <p:cNvSpPr/>
          <p:nvPr/>
        </p:nvSpPr>
        <p:spPr>
          <a:xfrm>
            <a:off x="4508423" y="2216586"/>
            <a:ext cx="4236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57</a:t>
            </a:r>
          </a:p>
        </p:txBody>
      </p:sp>
      <p:sp>
        <p:nvSpPr>
          <p:cNvPr id="179" name="Прямоугольник 178"/>
          <p:cNvSpPr/>
          <p:nvPr/>
        </p:nvSpPr>
        <p:spPr>
          <a:xfrm>
            <a:off x="5215166" y="2200086"/>
            <a:ext cx="4577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64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80" name="Прямоугольник 179"/>
          <p:cNvSpPr/>
          <p:nvPr/>
        </p:nvSpPr>
        <p:spPr>
          <a:xfrm>
            <a:off x="5488036" y="2200718"/>
            <a:ext cx="45211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59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81" name="Прямоугольник 180"/>
          <p:cNvSpPr/>
          <p:nvPr/>
        </p:nvSpPr>
        <p:spPr>
          <a:xfrm>
            <a:off x="6251141" y="2233102"/>
            <a:ext cx="42930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38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82" name="Прямоугольник 181"/>
          <p:cNvSpPr/>
          <p:nvPr/>
        </p:nvSpPr>
        <p:spPr>
          <a:xfrm>
            <a:off x="6473852" y="2242227"/>
            <a:ext cx="4744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35</a:t>
            </a:r>
          </a:p>
        </p:txBody>
      </p:sp>
      <p:sp>
        <p:nvSpPr>
          <p:cNvPr id="184" name="Прямоугольник 183"/>
          <p:cNvSpPr/>
          <p:nvPr/>
        </p:nvSpPr>
        <p:spPr>
          <a:xfrm>
            <a:off x="4139952" y="2592353"/>
            <a:ext cx="57001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210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85" name="Прямоугольник 184"/>
          <p:cNvSpPr/>
          <p:nvPr/>
        </p:nvSpPr>
        <p:spPr>
          <a:xfrm>
            <a:off x="4499992" y="2593615"/>
            <a:ext cx="4249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214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86" name="Прямоугольник 185"/>
          <p:cNvSpPr/>
          <p:nvPr/>
        </p:nvSpPr>
        <p:spPr>
          <a:xfrm>
            <a:off x="5220072" y="2576844"/>
            <a:ext cx="49796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280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87" name="Прямоугольник 186"/>
          <p:cNvSpPr/>
          <p:nvPr/>
        </p:nvSpPr>
        <p:spPr>
          <a:xfrm>
            <a:off x="5436096" y="2575585"/>
            <a:ext cx="58386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299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88" name="Прямоугольник 187"/>
          <p:cNvSpPr/>
          <p:nvPr/>
        </p:nvSpPr>
        <p:spPr>
          <a:xfrm>
            <a:off x="6231883" y="2565881"/>
            <a:ext cx="42834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247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189" name="Прямоугольник 188"/>
          <p:cNvSpPr/>
          <p:nvPr/>
        </p:nvSpPr>
        <p:spPr>
          <a:xfrm>
            <a:off x="6494218" y="2556130"/>
            <a:ext cx="47586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289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218" name="Прямоугольник 217"/>
          <p:cNvSpPr/>
          <p:nvPr/>
        </p:nvSpPr>
        <p:spPr>
          <a:xfrm>
            <a:off x="5211799" y="3426003"/>
            <a:ext cx="58433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1020</a:t>
            </a:r>
          </a:p>
        </p:txBody>
      </p:sp>
      <p:sp>
        <p:nvSpPr>
          <p:cNvPr id="219" name="Прямоугольник 218"/>
          <p:cNvSpPr/>
          <p:nvPr/>
        </p:nvSpPr>
        <p:spPr>
          <a:xfrm>
            <a:off x="5540348" y="3426003"/>
            <a:ext cx="45021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945</a:t>
            </a:r>
          </a:p>
        </p:txBody>
      </p:sp>
      <p:sp>
        <p:nvSpPr>
          <p:cNvPr id="220" name="Прямоугольник 219"/>
          <p:cNvSpPr/>
          <p:nvPr/>
        </p:nvSpPr>
        <p:spPr>
          <a:xfrm>
            <a:off x="6209793" y="3244658"/>
            <a:ext cx="470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2817</a:t>
            </a:r>
            <a:endParaRPr lang="ru-RU" sz="9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221" name="Прямоугольник 220"/>
          <p:cNvSpPr/>
          <p:nvPr/>
        </p:nvSpPr>
        <p:spPr>
          <a:xfrm>
            <a:off x="6467114" y="3291830"/>
            <a:ext cx="507594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2574</a:t>
            </a:r>
          </a:p>
        </p:txBody>
      </p:sp>
      <p:sp>
        <p:nvSpPr>
          <p:cNvPr id="223" name="Прямоугольник 222"/>
          <p:cNvSpPr/>
          <p:nvPr/>
        </p:nvSpPr>
        <p:spPr>
          <a:xfrm>
            <a:off x="5238314" y="3779680"/>
            <a:ext cx="4450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198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224" name="Прямоугольник 223"/>
          <p:cNvSpPr/>
          <p:nvPr/>
        </p:nvSpPr>
        <p:spPr>
          <a:xfrm>
            <a:off x="5500567" y="3779677"/>
            <a:ext cx="43958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203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225" name="Прямоугольник 224"/>
          <p:cNvSpPr/>
          <p:nvPr/>
        </p:nvSpPr>
        <p:spPr>
          <a:xfrm>
            <a:off x="6487001" y="3798146"/>
            <a:ext cx="46126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189</a:t>
            </a:r>
            <a:endParaRPr lang="ru-RU" sz="8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226" name="Прямоугольник 225"/>
          <p:cNvSpPr/>
          <p:nvPr/>
        </p:nvSpPr>
        <p:spPr>
          <a:xfrm>
            <a:off x="6215187" y="3789187"/>
            <a:ext cx="44504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198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228" name="Прямоугольник 227"/>
          <p:cNvSpPr/>
          <p:nvPr/>
        </p:nvSpPr>
        <p:spPr>
          <a:xfrm>
            <a:off x="5240156" y="4174333"/>
            <a:ext cx="44315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5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229" name="Прямоугольник 228"/>
          <p:cNvSpPr/>
          <p:nvPr/>
        </p:nvSpPr>
        <p:spPr>
          <a:xfrm>
            <a:off x="5502997" y="4174333"/>
            <a:ext cx="43771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5</a:t>
            </a:r>
          </a:p>
        </p:txBody>
      </p:sp>
      <p:sp>
        <p:nvSpPr>
          <p:cNvPr id="230" name="Прямоугольник 229"/>
          <p:cNvSpPr/>
          <p:nvPr/>
        </p:nvSpPr>
        <p:spPr>
          <a:xfrm>
            <a:off x="6227573" y="4174333"/>
            <a:ext cx="41563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5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sp>
        <p:nvSpPr>
          <p:cNvPr id="231" name="Прямоугольник 230"/>
          <p:cNvSpPr/>
          <p:nvPr/>
        </p:nvSpPr>
        <p:spPr>
          <a:xfrm>
            <a:off x="6460020" y="4174333"/>
            <a:ext cx="45930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dirty="0">
                <a:solidFill>
                  <a:schemeClr val="bg1"/>
                </a:solidFill>
                <a:latin typeface="ALS Sector Regular"/>
                <a:cs typeface="ALS Sector Regular" pitchFamily="50" charset="-52"/>
              </a:rPr>
              <a:t>5</a:t>
            </a:r>
            <a:endParaRPr lang="ru-RU" sz="1000" dirty="0">
              <a:solidFill>
                <a:schemeClr val="bg1"/>
              </a:solidFill>
              <a:latin typeface="ALS Sector Regular"/>
              <a:cs typeface="ALS Sector Regular" pitchFamily="50" charset="-52"/>
            </a:endParaRPr>
          </a:p>
        </p:txBody>
      </p:sp>
      <p:graphicFrame>
        <p:nvGraphicFramePr>
          <p:cNvPr id="10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201945"/>
              </p:ext>
            </p:extLst>
          </p:nvPr>
        </p:nvGraphicFramePr>
        <p:xfrm>
          <a:off x="256264" y="684014"/>
          <a:ext cx="6547896" cy="3896397"/>
        </p:xfrm>
        <a:graphic>
          <a:graphicData uri="http://schemas.openxmlformats.org/drawingml/2006/table">
            <a:tbl>
              <a:tblPr/>
              <a:tblGrid>
                <a:gridCol w="2204583">
                  <a:extLst>
                    <a:ext uri="{9D8B030D-6E8A-4147-A177-3AD203B41FA5}">
                      <a16:colId xmlns:a16="http://schemas.microsoft.com/office/drawing/2014/main" val="3460910202"/>
                    </a:ext>
                  </a:extLst>
                </a:gridCol>
                <a:gridCol w="52246">
                  <a:extLst>
                    <a:ext uri="{9D8B030D-6E8A-4147-A177-3AD203B41FA5}">
                      <a16:colId xmlns:a16="http://schemas.microsoft.com/office/drawing/2014/main" val="3843185146"/>
                    </a:ext>
                  </a:extLst>
                </a:gridCol>
                <a:gridCol w="472411">
                  <a:extLst>
                    <a:ext uri="{9D8B030D-6E8A-4147-A177-3AD203B41FA5}">
                      <a16:colId xmlns:a16="http://schemas.microsoft.com/office/drawing/2014/main" val="1487773606"/>
                    </a:ext>
                  </a:extLst>
                </a:gridCol>
                <a:gridCol w="492095">
                  <a:extLst>
                    <a:ext uri="{9D8B030D-6E8A-4147-A177-3AD203B41FA5}">
                      <a16:colId xmlns:a16="http://schemas.microsoft.com/office/drawing/2014/main" val="3583704881"/>
                    </a:ext>
                  </a:extLst>
                </a:gridCol>
                <a:gridCol w="492095">
                  <a:extLst>
                    <a:ext uri="{9D8B030D-6E8A-4147-A177-3AD203B41FA5}">
                      <a16:colId xmlns:a16="http://schemas.microsoft.com/office/drawing/2014/main" val="3561518691"/>
                    </a:ext>
                  </a:extLst>
                </a:gridCol>
                <a:gridCol w="472411">
                  <a:extLst>
                    <a:ext uri="{9D8B030D-6E8A-4147-A177-3AD203B41FA5}">
                      <a16:colId xmlns:a16="http://schemas.microsoft.com/office/drawing/2014/main" val="989960984"/>
                    </a:ext>
                  </a:extLst>
                </a:gridCol>
                <a:gridCol w="472411">
                  <a:extLst>
                    <a:ext uri="{9D8B030D-6E8A-4147-A177-3AD203B41FA5}">
                      <a16:colId xmlns:a16="http://schemas.microsoft.com/office/drawing/2014/main" val="1706357131"/>
                    </a:ext>
                  </a:extLst>
                </a:gridCol>
                <a:gridCol w="472411">
                  <a:extLst>
                    <a:ext uri="{9D8B030D-6E8A-4147-A177-3AD203B41FA5}">
                      <a16:colId xmlns:a16="http://schemas.microsoft.com/office/drawing/2014/main" val="2537241800"/>
                    </a:ext>
                  </a:extLst>
                </a:gridCol>
                <a:gridCol w="472411">
                  <a:extLst>
                    <a:ext uri="{9D8B030D-6E8A-4147-A177-3AD203B41FA5}">
                      <a16:colId xmlns:a16="http://schemas.microsoft.com/office/drawing/2014/main" val="3751239102"/>
                    </a:ext>
                  </a:extLst>
                </a:gridCol>
                <a:gridCol w="472411">
                  <a:extLst>
                    <a:ext uri="{9D8B030D-6E8A-4147-A177-3AD203B41FA5}">
                      <a16:colId xmlns:a16="http://schemas.microsoft.com/office/drawing/2014/main" val="1044212317"/>
                    </a:ext>
                  </a:extLst>
                </a:gridCol>
                <a:gridCol w="472411">
                  <a:extLst>
                    <a:ext uri="{9D8B030D-6E8A-4147-A177-3AD203B41FA5}">
                      <a16:colId xmlns:a16="http://schemas.microsoft.com/office/drawing/2014/main" val="1661183790"/>
                    </a:ext>
                  </a:extLst>
                </a:gridCol>
              </a:tblGrid>
              <a:tr h="5835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Наименование услуг/ работ (показатель объема, единица измерения)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 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2024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2025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2026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462998"/>
                  </a:ext>
                </a:extLst>
              </a:tr>
              <a:tr h="1886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 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 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план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факт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%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план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факт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%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план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факт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%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755840"/>
                  </a:ext>
                </a:extLst>
              </a:tr>
              <a:tr h="188614">
                <a:tc gridSpan="11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BD202E"/>
                          </a:solidFill>
                          <a:effectLst/>
                          <a:latin typeface="ALS Sector Regular" pitchFamily="50" charset="-52"/>
                        </a:rPr>
                        <a:t>Для детей-сирот и детей, оставшихся без попечения родителей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571819"/>
                  </a:ext>
                </a:extLst>
              </a:tr>
              <a:tr h="37723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Содержание и воспитание детей-сирот (групп до 8 человек)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 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14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14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14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14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14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14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334931"/>
                  </a:ext>
                </a:extLst>
              </a:tr>
              <a:tr h="38159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Проведение мероприятий (количество мероприятия)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 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50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3316146"/>
                  </a:ext>
                </a:extLst>
              </a:tr>
              <a:tr h="3949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Психолого-медико-педагогическая реабилитация (человек)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 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119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119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94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87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332551"/>
                  </a:ext>
                </a:extLst>
              </a:tr>
              <a:tr h="40831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Сопровождение 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выпускников (человек)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 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36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35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97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38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38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777810"/>
                  </a:ext>
                </a:extLst>
              </a:tr>
              <a:tr h="30777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Сопровождение замещающих семей (семей)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 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35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35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32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31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97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926515"/>
                  </a:ext>
                </a:extLst>
              </a:tr>
              <a:tr h="3703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Контроль за целевым использованием жилого помещения выпускников (акты)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 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88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88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88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88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926512"/>
                  </a:ext>
                </a:extLst>
              </a:tr>
              <a:tr h="3703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Социально-психологическое обследование (человеко-часов)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 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3632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3393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93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1629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1575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97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459827"/>
                  </a:ext>
                </a:extLst>
              </a:tr>
              <a:tr h="188614">
                <a:tc>
                  <a:txBody>
                    <a:bodyPr/>
                    <a:lstStyle/>
                    <a:p>
                      <a:pPr algn="l" rtl="0" fontAlgn="ctr"/>
                      <a:endParaRPr lang="ru-RU" sz="700" b="1" i="0" u="none" strike="noStrike" dirty="0" smtClean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  <a:p>
                      <a:pPr algn="l" rtl="0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Школа 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приемных родителей (человек</a:t>
                      </a:r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)</a:t>
                      </a:r>
                    </a:p>
                    <a:p>
                      <a:pPr algn="l" rtl="0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 </a:t>
                      </a:r>
                    </a:p>
                  </a:txBody>
                  <a:tcPr marL="5028" marR="5028" marT="502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4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68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69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100</a:t>
                      </a: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717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</a:rPr>
                        <a:t>0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</a:endParaRPr>
                    </a:p>
                  </a:txBody>
                  <a:tcPr marL="5028" marR="5028" marT="502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099009"/>
                  </a:ext>
                </a:extLst>
              </a:tr>
            </a:tbl>
          </a:graphicData>
        </a:graphic>
      </p:graphicFrame>
      <p:graphicFrame>
        <p:nvGraphicFramePr>
          <p:cNvPr id="108" name="Диаграмма 107"/>
          <p:cNvGraphicFramePr/>
          <p:nvPr>
            <p:extLst/>
          </p:nvPr>
        </p:nvGraphicFramePr>
        <p:xfrm>
          <a:off x="6848380" y="3711251"/>
          <a:ext cx="1906991" cy="1356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0" name="Скругленный прямоугольник 109"/>
          <p:cNvSpPr/>
          <p:nvPr/>
        </p:nvSpPr>
        <p:spPr>
          <a:xfrm>
            <a:off x="7593481" y="3648638"/>
            <a:ext cx="506255" cy="161564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2026</a:t>
            </a:r>
            <a:endParaRPr lang="ru-RU" sz="105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94182" y="2600873"/>
            <a:ext cx="135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  <a:latin typeface="ALS Sector Regular"/>
                <a:ea typeface="Calibri"/>
                <a:cs typeface="Times New Roman"/>
              </a:rPr>
              <a:t>311 537,22</a:t>
            </a:r>
            <a:endParaRPr lang="ru-RU" sz="1400" b="1" dirty="0">
              <a:solidFill>
                <a:srgbClr val="C00000"/>
              </a:solidFill>
              <a:latin typeface="ALS Sector Regular"/>
              <a:ea typeface="Calibri"/>
              <a:cs typeface="Times New Roman"/>
            </a:endParaRPr>
          </a:p>
          <a:p>
            <a:r>
              <a:rPr lang="ru-RU" sz="1100" dirty="0">
                <a:solidFill>
                  <a:srgbClr val="C00000"/>
                </a:solidFill>
                <a:latin typeface="ALS Sector Regular" pitchFamily="50" charset="-52"/>
                <a:cs typeface="ALS Sector Regular" pitchFamily="50" charset="-52"/>
              </a:rPr>
              <a:t>тыс. руб.</a:t>
            </a:r>
            <a:r>
              <a:rPr lang="ru-RU" sz="1100" dirty="0">
                <a:solidFill>
                  <a:srgbClr val="C00000"/>
                </a:solidFill>
                <a:latin typeface="ALS Sector Regular"/>
                <a:ea typeface="Calibri"/>
                <a:cs typeface="Times New Roman"/>
              </a:rPr>
              <a:t> </a:t>
            </a:r>
            <a:endParaRPr lang="ru-RU" sz="1200" dirty="0">
              <a:solidFill>
                <a:srgbClr val="C00000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6978221" y="4329400"/>
            <a:ext cx="950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ALS Sector Regular"/>
                <a:ea typeface="Calibri"/>
                <a:cs typeface="Times New Roman"/>
              </a:rPr>
              <a:t>284 071,06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8049948" y="3759810"/>
            <a:ext cx="135646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BD202E"/>
                </a:solidFill>
                <a:latin typeface="ALS Sector Regular"/>
                <a:ea typeface="Calibri"/>
                <a:cs typeface="Times New Roman"/>
              </a:rPr>
              <a:t>308 402,12</a:t>
            </a:r>
          </a:p>
          <a:p>
            <a:r>
              <a:rPr lang="ru-RU" sz="1100" dirty="0" smtClean="0">
                <a:solidFill>
                  <a:srgbClr val="BD202E"/>
                </a:solidFill>
                <a:latin typeface="ALS Sector Regular" pitchFamily="50" charset="-52"/>
                <a:cs typeface="ALS Sector Regular" pitchFamily="50" charset="-52"/>
              </a:rPr>
              <a:t>тыс</a:t>
            </a:r>
            <a:r>
              <a:rPr lang="ru-RU" sz="1100" dirty="0">
                <a:solidFill>
                  <a:srgbClr val="BD202E"/>
                </a:solidFill>
                <a:latin typeface="ALS Sector Regular" pitchFamily="50" charset="-52"/>
                <a:cs typeface="ALS Sector Regular" pitchFamily="50" charset="-52"/>
              </a:rPr>
              <a:t>. руб.</a:t>
            </a:r>
            <a:r>
              <a:rPr lang="ru-RU" sz="1100" dirty="0">
                <a:solidFill>
                  <a:srgbClr val="BD202E"/>
                </a:solidFill>
                <a:latin typeface="ALS Sector Regular"/>
                <a:ea typeface="Calibri"/>
                <a:cs typeface="Times New Roman"/>
              </a:rPr>
              <a:t> </a:t>
            </a:r>
            <a:endParaRPr lang="ru-RU" sz="1200" dirty="0">
              <a:solidFill>
                <a:srgbClr val="BD202E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968548" y="3081518"/>
            <a:ext cx="950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ALS Sector Regular"/>
                <a:ea typeface="Calibri"/>
                <a:cs typeface="Times New Roman"/>
              </a:rPr>
              <a:t>286 498,89</a:t>
            </a:r>
            <a:endParaRPr lang="ru-RU" sz="1200" dirty="0">
              <a:solidFill>
                <a:schemeClr val="bg1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5868144" y="2823185"/>
            <a:ext cx="916851" cy="6687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 flipV="1">
            <a:off x="5919250" y="2823185"/>
            <a:ext cx="865745" cy="6687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5868144" y="3507854"/>
            <a:ext cx="905503" cy="71907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flipV="1">
            <a:off x="5868144" y="3507855"/>
            <a:ext cx="916851" cy="7426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 flipV="1">
            <a:off x="5868144" y="4250542"/>
            <a:ext cx="916851" cy="3184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>
            <a:off x="5868144" y="4250541"/>
            <a:ext cx="936016" cy="318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flipV="1">
            <a:off x="4430480" y="4262773"/>
            <a:ext cx="949791" cy="2959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4450835" y="4253437"/>
            <a:ext cx="936016" cy="3184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425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9298"/>
            <a:ext cx="91440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108299" y="488728"/>
            <a:ext cx="22197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LS Sector Regular" pitchFamily="50" charset="-52"/>
                <a:cs typeface="ALS Sector Regular" pitchFamily="50" charset="-52"/>
              </a:rPr>
              <a:t>Образование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28104" y="50257"/>
            <a:ext cx="50803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LS Sector Regular" pitchFamily="50" charset="-52"/>
                <a:cs typeface="ALS Sector Regular" pitchFamily="50" charset="-52"/>
              </a:rPr>
              <a:t>Наши достижения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203778" y="407763"/>
            <a:ext cx="27040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LS Sector Regular" pitchFamily="50" charset="-52"/>
                <a:cs typeface="ALS Sector Regular" pitchFamily="50" charset="-52"/>
              </a:rPr>
              <a:t>Творчество и Спорт</a:t>
            </a:r>
            <a:endParaRPr lang="ru-RU" sz="900" b="1" dirty="0">
              <a:solidFill>
                <a:srgbClr val="E26833"/>
              </a:solidFill>
              <a:latin typeface="ALS Sector Regular" pitchFamily="50" charset="-52"/>
              <a:cs typeface="ALS Sector Regular" pitchFamily="50" charset="-52"/>
            </a:endParaRPr>
          </a:p>
          <a:p>
            <a:pPr algn="ctr"/>
            <a:r>
              <a:rPr lang="ru-RU" sz="1400" b="1" dirty="0" smtClean="0">
                <a:latin typeface="ALS Sector Regular" pitchFamily="50" charset="-52"/>
                <a:cs typeface="ALS Sector Regular" pitchFamily="50" charset="-52"/>
              </a:rPr>
              <a:t> </a:t>
            </a:r>
            <a:endParaRPr lang="ru-RU" sz="900" b="1" dirty="0">
              <a:solidFill>
                <a:srgbClr val="E26833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graphicFrame>
        <p:nvGraphicFramePr>
          <p:cNvPr id="59" name="Таблица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890938"/>
              </p:ext>
            </p:extLst>
          </p:nvPr>
        </p:nvGraphicFramePr>
        <p:xfrm>
          <a:off x="3995936" y="926308"/>
          <a:ext cx="3240360" cy="1421229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73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5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064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Период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 smtClean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Творческая направлен-</a:t>
                      </a:r>
                      <a:r>
                        <a:rPr lang="ru-RU" sz="600" b="1" kern="100" dirty="0" err="1" smtClean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ность</a:t>
                      </a:r>
                      <a:endParaRPr lang="ru-RU" sz="6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1" kern="100" dirty="0" smtClean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Количество  творческих наград</a:t>
                      </a:r>
                      <a:endParaRPr lang="ru-RU" sz="600" b="1" kern="100" dirty="0" smtClean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6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 smtClean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Спортивная направлен-</a:t>
                      </a:r>
                      <a:r>
                        <a:rPr lang="ru-RU" sz="600" b="1" kern="100" dirty="0" err="1" smtClean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ность</a:t>
                      </a:r>
                      <a:endParaRPr lang="ru-RU" sz="6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 smtClean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Количество спортивных </a:t>
                      </a:r>
                      <a:r>
                        <a:rPr lang="ru-RU" sz="600" b="1" kern="100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наград</a:t>
                      </a:r>
                      <a:endParaRPr lang="ru-RU" sz="6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4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680" b="0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Междуна-родные, российские, городские конкурсы 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dk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680" b="0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Междуна-родные, российские, городские конкурсы 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dk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0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54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09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chemeClr val="dk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Итоги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ea typeface="+mn-ea"/>
                          <a:cs typeface="ALS Sector Regular" pitchFamily="50" charset="-52"/>
                        </a:rPr>
                        <a:t>44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ea typeface="+mn-ea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ea typeface="+mn-ea"/>
                          <a:cs typeface="ALS Sector Regular" pitchFamily="50" charset="-52"/>
                        </a:rPr>
                        <a:t>17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ea typeface="+mn-ea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60" name="Прямая соединительная линия 59"/>
          <p:cNvCxnSpPr/>
          <p:nvPr/>
        </p:nvCxnSpPr>
        <p:spPr>
          <a:xfrm>
            <a:off x="292644" y="2509002"/>
            <a:ext cx="747312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164288" y="-15454"/>
            <a:ext cx="20882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ЦССВ «Вертикаль»</a:t>
            </a:r>
          </a:p>
        </p:txBody>
      </p:sp>
      <p:sp>
        <p:nvSpPr>
          <p:cNvPr id="3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812360" y="4767264"/>
            <a:ext cx="1197496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latin typeface="ALS Sector Regular" pitchFamily="50" charset="-52"/>
                <a:cs typeface="ALS Sector Regular" pitchFamily="50" charset="-52"/>
              </a:rPr>
              <a:t>4</a:t>
            </a:fld>
            <a:endParaRPr lang="ru-RU" dirty="0"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504997" y="460022"/>
            <a:ext cx="1440160" cy="432048"/>
          </a:xfrm>
          <a:prstGeom prst="roundRect">
            <a:avLst/>
          </a:prstGeom>
          <a:noFill/>
          <a:ln w="254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203778" y="356950"/>
            <a:ext cx="2563975" cy="432048"/>
          </a:xfrm>
          <a:prstGeom prst="roundRect">
            <a:avLst/>
          </a:prstGeom>
          <a:noFill/>
          <a:ln w="254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4BF611-1E87-4C44-4BDD-B50781BB44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727272"/>
            <a:ext cx="1243450" cy="93258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D50BBF7-1789-A495-A4C2-E1648536ED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3943" r="14608" b="9409"/>
          <a:stretch>
            <a:fillRect/>
          </a:stretch>
        </p:blipFill>
        <p:spPr>
          <a:xfrm>
            <a:off x="7792472" y="451991"/>
            <a:ext cx="1233693" cy="108674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CB65E74-B9AA-C47E-6103-84A3FA5405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3" r="28914" b="26446"/>
          <a:stretch>
            <a:fillRect/>
          </a:stretch>
        </p:blipFill>
        <p:spPr>
          <a:xfrm>
            <a:off x="7792472" y="2856790"/>
            <a:ext cx="1252521" cy="8269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798C965-2EC2-EC91-43AF-94CB115859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005269"/>
              </p:ext>
            </p:extLst>
          </p:nvPr>
        </p:nvGraphicFramePr>
        <p:xfrm>
          <a:off x="827584" y="969239"/>
          <a:ext cx="2664296" cy="115607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50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3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11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53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Год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Количество выпускников</a:t>
                      </a:r>
                      <a:endParaRPr lang="ru-RU" sz="6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Средний балл аттестата</a:t>
                      </a: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Количество поступивших</a:t>
                      </a:r>
                      <a:r>
                        <a:rPr lang="ru-RU" sz="600" b="1" kern="100" baseline="0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              </a:t>
                      </a:r>
                      <a:r>
                        <a:rPr lang="ru-RU" sz="600" b="1" kern="100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в колледжи</a:t>
                      </a:r>
                      <a:r>
                        <a:rPr lang="ru-RU" sz="600" b="1" kern="100" baseline="0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 /</a:t>
                      </a:r>
                      <a:r>
                        <a:rPr lang="ru-RU" sz="600" b="1" kern="100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 вузы</a:t>
                      </a:r>
                      <a:endParaRPr lang="ru-RU" sz="6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13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3,6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13/0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 smtClean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3,7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17/1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3,9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5*/1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tint val="2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179512" y="2510867"/>
            <a:ext cx="25276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LS Sector Regular" pitchFamily="50" charset="-52"/>
                <a:cs typeface="ALS Sector Regular" pitchFamily="50" charset="-52"/>
              </a:rPr>
              <a:t>Конкурсы и награды</a:t>
            </a:r>
            <a:endParaRPr lang="ru-RU" sz="1400" dirty="0"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09751" y="2866419"/>
            <a:ext cx="722931" cy="173651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LS Sector Regular"/>
              </a:rPr>
              <a:t>2024</a:t>
            </a:r>
            <a:endParaRPr lang="ru-RU" sz="1400" b="1" dirty="0">
              <a:solidFill>
                <a:schemeClr val="bg1"/>
              </a:solidFill>
              <a:latin typeface="ALS Sector Regular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14853" y="3217460"/>
            <a:ext cx="712731" cy="181273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LS Sector Regular"/>
              </a:rPr>
              <a:t>2025</a:t>
            </a:r>
            <a:endParaRPr lang="ru-RU" sz="1400" b="1" dirty="0">
              <a:latin typeface="ALS Sector Regular"/>
            </a:endParaRPr>
          </a:p>
        </p:txBody>
      </p:sp>
      <p:sp>
        <p:nvSpPr>
          <p:cNvPr id="32" name="Скругленный прямоугольник 10">
            <a:extLst>
              <a:ext uri="{FF2B5EF4-FFF2-40B4-BE49-F238E27FC236}">
                <a16:creationId xmlns:a16="http://schemas.microsoft.com/office/drawing/2014/main" id="{64B8A4D1-16C4-3FD2-ABF6-515AE35A8EDC}"/>
              </a:ext>
            </a:extLst>
          </p:cNvPr>
          <p:cNvSpPr/>
          <p:nvPr/>
        </p:nvSpPr>
        <p:spPr>
          <a:xfrm>
            <a:off x="5308460" y="2949433"/>
            <a:ext cx="712731" cy="181273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LS Sector Regular"/>
              </a:rPr>
              <a:t>2026</a:t>
            </a:r>
            <a:endParaRPr lang="ru-RU" sz="1400" b="1" dirty="0">
              <a:latin typeface="ALS Sector Regular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179C27-517B-53FD-3E55-F2B895CFD4B4}"/>
              </a:ext>
            </a:extLst>
          </p:cNvPr>
          <p:cNvSpPr txBox="1"/>
          <p:nvPr/>
        </p:nvSpPr>
        <p:spPr>
          <a:xfrm>
            <a:off x="109751" y="3426858"/>
            <a:ext cx="34541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b="1" dirty="0" smtClean="0">
                <a:solidFill>
                  <a:srgbClr val="C00000"/>
                </a:solidFill>
                <a:latin typeface="ALS Sector Regular" pitchFamily="50" charset="-52"/>
                <a:cs typeface="ALS Sector Regular" pitchFamily="50" charset="-52"/>
              </a:rPr>
              <a:t>Победители </a:t>
            </a:r>
            <a:r>
              <a:rPr lang="ru-RU" sz="1000" b="1" dirty="0">
                <a:solidFill>
                  <a:srgbClr val="C00000"/>
                </a:solidFill>
                <a:latin typeface="ALS Sector Regular" pitchFamily="50" charset="-52"/>
                <a:cs typeface="ALS Sector Regular" pitchFamily="50" charset="-52"/>
              </a:rPr>
              <a:t>проекта </a:t>
            </a:r>
            <a:r>
              <a:rPr lang="ru-RU" sz="1000" b="1" dirty="0">
                <a:latin typeface="ALS Sector Regular" pitchFamily="50" charset="-52"/>
                <a:cs typeface="ALS Sector Regular" pitchFamily="50" charset="-52"/>
              </a:rPr>
              <a:t>— «Спортивно-творческая экспедиция 2024-2025</a:t>
            </a:r>
            <a:r>
              <a:rPr lang="ru-RU" sz="1000" b="1" dirty="0" smtClean="0">
                <a:latin typeface="ALS Sector Regular" pitchFamily="50" charset="-52"/>
                <a:cs typeface="ALS Sector Regular" pitchFamily="50" charset="-52"/>
              </a:rPr>
              <a:t>»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000" b="1" dirty="0" smtClean="0">
              <a:latin typeface="ALS Sector Regular" pitchFamily="50" charset="-52"/>
              <a:cs typeface="ALS Sector Regular" pitchFamily="50" charset="-52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b="1" dirty="0" smtClean="0">
                <a:solidFill>
                  <a:srgbClr val="C00000"/>
                </a:solidFill>
                <a:latin typeface="ALS Sector Regular" pitchFamily="50" charset="-52"/>
                <a:cs typeface="ALS Sector Regular" pitchFamily="50" charset="-52"/>
              </a:rPr>
              <a:t>Победители</a:t>
            </a:r>
            <a:r>
              <a:rPr lang="ru-RU" sz="1000" b="1" dirty="0" smtClean="0">
                <a:latin typeface="ALS Sector Regular" pitchFamily="50" charset="-52"/>
                <a:cs typeface="ALS Sector Regular" pitchFamily="50" charset="-52"/>
              </a:rPr>
              <a:t> </a:t>
            </a:r>
            <a:r>
              <a:rPr lang="ru-RU" sz="1000" b="1" dirty="0">
                <a:latin typeface="ALS Sector Regular" pitchFamily="50" charset="-52"/>
                <a:cs typeface="ALS Sector Regular" pitchFamily="50" charset="-52"/>
              </a:rPr>
              <a:t>XI межрегионального театрального фестиваля </a:t>
            </a:r>
            <a:r>
              <a:rPr lang="ru-RU" sz="1000" b="1" dirty="0">
                <a:solidFill>
                  <a:srgbClr val="C00000"/>
                </a:solidFill>
                <a:latin typeface="ALS Sector Regular" pitchFamily="50" charset="-52"/>
                <a:cs typeface="ALS Sector Regular" pitchFamily="50" charset="-52"/>
              </a:rPr>
              <a:t>«Шаг навстречу» </a:t>
            </a:r>
            <a:endParaRPr lang="ru-RU" sz="1000" b="1" dirty="0" smtClean="0">
              <a:solidFill>
                <a:srgbClr val="C00000"/>
              </a:solidFill>
              <a:latin typeface="ALS Sector Regular" pitchFamily="50" charset="-52"/>
              <a:cs typeface="ALS Sector Regular" pitchFamily="50" charset="-52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000" b="1" dirty="0" smtClean="0">
              <a:solidFill>
                <a:srgbClr val="C00000"/>
              </a:solidFill>
              <a:latin typeface="ALS Sector Regular" pitchFamily="50" charset="-52"/>
              <a:cs typeface="ALS Sector Regular" pitchFamily="50" charset="-52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b="1" dirty="0" smtClean="0">
                <a:solidFill>
                  <a:srgbClr val="C00000"/>
                </a:solidFill>
                <a:latin typeface="ALS Sector Regular" pitchFamily="50" charset="-52"/>
                <a:cs typeface="ALS Sector Regular" pitchFamily="50" charset="-52"/>
              </a:rPr>
              <a:t>Призеры</a:t>
            </a:r>
            <a:r>
              <a:rPr lang="ru-RU" sz="1000" b="1" dirty="0" smtClean="0">
                <a:latin typeface="ALS Sector Regular" pitchFamily="50" charset="-52"/>
                <a:cs typeface="ALS Sector Regular" pitchFamily="50" charset="-52"/>
              </a:rPr>
              <a:t> </a:t>
            </a:r>
            <a:r>
              <a:rPr lang="ru-RU" sz="1000" b="1" dirty="0">
                <a:latin typeface="ALS Sector Regular" pitchFamily="50" charset="-52"/>
                <a:cs typeface="ALS Sector Regular" pitchFamily="50" charset="-52"/>
              </a:rPr>
              <a:t>Всероссийского экологического фестиваля </a:t>
            </a:r>
            <a:r>
              <a:rPr lang="ru-RU" sz="1000" b="1" dirty="0">
                <a:solidFill>
                  <a:srgbClr val="C00000"/>
                </a:solidFill>
                <a:latin typeface="ALS Sector Regular" pitchFamily="50" charset="-52"/>
                <a:cs typeface="ALS Sector Regular" pitchFamily="50" charset="-52"/>
              </a:rPr>
              <a:t>«Золотая черепаха</a:t>
            </a:r>
            <a:r>
              <a:rPr lang="ru-RU" sz="1000" b="1" dirty="0" smtClean="0">
                <a:solidFill>
                  <a:srgbClr val="C00000"/>
                </a:solidFill>
                <a:latin typeface="ALS Sector Regular" pitchFamily="50" charset="-52"/>
                <a:cs typeface="ALS Sector Regular" pitchFamily="50" charset="-52"/>
              </a:rPr>
              <a:t>»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000" b="1" dirty="0" smtClean="0">
              <a:solidFill>
                <a:srgbClr val="C00000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827584" y="2818644"/>
            <a:ext cx="28790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latin typeface="ALS Sector Regular" pitchFamily="50" charset="-52"/>
                <a:cs typeface="ALS Sector Regular" pitchFamily="50" charset="-52"/>
              </a:rPr>
              <a:t>* </a:t>
            </a:r>
            <a:r>
              <a:rPr lang="ru-RU" sz="1000" b="1" dirty="0" smtClean="0">
                <a:solidFill>
                  <a:srgbClr val="C00000"/>
                </a:solidFill>
                <a:latin typeface="ALS Sector Regular" pitchFamily="50" charset="-52"/>
                <a:cs typeface="ALS Sector Regular" pitchFamily="50" charset="-52"/>
              </a:rPr>
              <a:t>1 место </a:t>
            </a:r>
            <a:r>
              <a:rPr lang="ru-RU" sz="1000" b="1" dirty="0" smtClean="0">
                <a:latin typeface="ALS Sector Regular" pitchFamily="50" charset="-52"/>
                <a:cs typeface="ALS Sector Regular" pitchFamily="50" charset="-52"/>
              </a:rPr>
              <a:t>в </a:t>
            </a:r>
            <a:r>
              <a:rPr lang="ru-RU" sz="1000" b="1" dirty="0">
                <a:latin typeface="ALS Sector Regular" pitchFamily="50" charset="-52"/>
                <a:cs typeface="ALS Sector Regular" pitchFamily="50" charset="-52"/>
              </a:rPr>
              <a:t>турнире по футболу </a:t>
            </a:r>
            <a:r>
              <a:rPr lang="ru-RU" sz="1000" b="1" dirty="0">
                <a:solidFill>
                  <a:srgbClr val="C00000"/>
                </a:solidFill>
                <a:latin typeface="ALS Sector Regular" pitchFamily="50" charset="-52"/>
                <a:cs typeface="ALS Sector Regular" pitchFamily="50" charset="-52"/>
              </a:rPr>
              <a:t>"Открытие - 2024</a:t>
            </a:r>
            <a:r>
              <a:rPr lang="ru-RU" sz="1000" b="1" dirty="0" smtClean="0">
                <a:solidFill>
                  <a:srgbClr val="C00000"/>
                </a:solidFill>
                <a:latin typeface="ALS Sector Regular" pitchFamily="50" charset="-52"/>
                <a:cs typeface="ALS Sector Regular" pitchFamily="50" charset="-52"/>
              </a:rPr>
              <a:t>"</a:t>
            </a:r>
            <a:endParaRPr lang="ru-RU" sz="1000" b="1" dirty="0">
              <a:solidFill>
                <a:srgbClr val="C00000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8155" y="2345377"/>
            <a:ext cx="870907" cy="81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9179C27-517B-53FD-3E55-F2B895CFD4B4}"/>
              </a:ext>
            </a:extLst>
          </p:cNvPr>
          <p:cNvSpPr txBox="1"/>
          <p:nvPr/>
        </p:nvSpPr>
        <p:spPr>
          <a:xfrm>
            <a:off x="3972638" y="3209218"/>
            <a:ext cx="33843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b="1" dirty="0" smtClean="0">
                <a:solidFill>
                  <a:srgbClr val="C00000"/>
                </a:solidFill>
                <a:latin typeface="ALS Sector Regular"/>
              </a:rPr>
              <a:t>Победители</a:t>
            </a:r>
            <a:r>
              <a:rPr lang="ru-RU" sz="1000" b="1" dirty="0" smtClean="0">
                <a:latin typeface="ALS Sector Regular"/>
              </a:rPr>
              <a:t> Всероссийского </a:t>
            </a:r>
            <a:r>
              <a:rPr lang="ru-RU" sz="1000" b="1" dirty="0">
                <a:latin typeface="ALS Sector Regular"/>
              </a:rPr>
              <a:t>творческого конкурса икебан </a:t>
            </a:r>
            <a:r>
              <a:rPr lang="ru-RU" sz="1000" b="1" dirty="0">
                <a:solidFill>
                  <a:srgbClr val="C00000"/>
                </a:solidFill>
                <a:latin typeface="ALS Sector Regular"/>
              </a:rPr>
              <a:t>«Мой любимый цветок» </a:t>
            </a:r>
            <a:endParaRPr lang="ru-RU" sz="1000" b="1" dirty="0" smtClean="0">
              <a:solidFill>
                <a:srgbClr val="C00000"/>
              </a:solidFill>
              <a:latin typeface="ALS Sector Regular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000" b="1" dirty="0" smtClean="0">
              <a:solidFill>
                <a:srgbClr val="C00000"/>
              </a:solidFill>
              <a:latin typeface="ALS Sector Regular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b="1" dirty="0" smtClean="0">
                <a:solidFill>
                  <a:srgbClr val="C00000"/>
                </a:solidFill>
                <a:latin typeface="ALS Sector Regular"/>
              </a:rPr>
              <a:t>Победители</a:t>
            </a:r>
            <a:r>
              <a:rPr lang="ru-RU" sz="1000" b="1" dirty="0" smtClean="0">
                <a:latin typeface="ALS Sector Regular"/>
              </a:rPr>
              <a:t> </a:t>
            </a:r>
            <a:r>
              <a:rPr lang="ru-RU" sz="1000" b="1" dirty="0">
                <a:latin typeface="ALS Sector Regular"/>
              </a:rPr>
              <a:t>в Московских состязаниях на </a:t>
            </a:r>
            <a:r>
              <a:rPr lang="ru-RU" sz="1000" b="1" dirty="0">
                <a:solidFill>
                  <a:srgbClr val="C00000"/>
                </a:solidFill>
                <a:latin typeface="ALS Sector Regular"/>
              </a:rPr>
              <a:t>Кубок Победы</a:t>
            </a:r>
            <a:r>
              <a:rPr lang="ru-RU" sz="1000" b="1" dirty="0">
                <a:latin typeface="ALS Sector Regular"/>
              </a:rPr>
              <a:t>. </a:t>
            </a:r>
            <a:endParaRPr lang="ru-RU" sz="1000" b="1" dirty="0" smtClean="0">
              <a:latin typeface="ALS Sector Regular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000" b="1" dirty="0" smtClean="0">
              <a:latin typeface="ALS Sector Regular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b="1" dirty="0" smtClean="0">
                <a:solidFill>
                  <a:srgbClr val="C00000"/>
                </a:solidFill>
                <a:latin typeface="ALS Sector Regular"/>
              </a:rPr>
              <a:t>Победители</a:t>
            </a:r>
            <a:r>
              <a:rPr lang="ru-RU" sz="1000" b="1" dirty="0" smtClean="0">
                <a:latin typeface="ALS Sector Regular"/>
              </a:rPr>
              <a:t> </a:t>
            </a:r>
            <a:r>
              <a:rPr lang="ru-RU" sz="1000" b="1" dirty="0">
                <a:latin typeface="ALS Sector Regular"/>
              </a:rPr>
              <a:t>ежегодных Московских соревнований по футболу </a:t>
            </a:r>
            <a:r>
              <a:rPr lang="ru-RU" sz="1000" b="1" dirty="0">
                <a:solidFill>
                  <a:srgbClr val="C00000"/>
                </a:solidFill>
                <a:latin typeface="ALS Sector Regular"/>
              </a:rPr>
              <a:t>«Маленькие шаги ведут к большим победам</a:t>
            </a:r>
            <a:r>
              <a:rPr lang="ru-RU" sz="1000" b="1" dirty="0" smtClean="0">
                <a:solidFill>
                  <a:srgbClr val="C00000"/>
                </a:solidFill>
                <a:latin typeface="ALS Sector Regular"/>
              </a:rPr>
              <a:t>!»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000" b="1" dirty="0">
              <a:solidFill>
                <a:srgbClr val="C00000"/>
              </a:solidFill>
              <a:latin typeface="ALS Sector Regular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36860" y="2114545"/>
            <a:ext cx="22587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 smtClean="0">
                <a:latin typeface="ALS Sector Regular" pitchFamily="50" charset="-52"/>
                <a:cs typeface="ALS Sector Regular" pitchFamily="50" charset="-52"/>
              </a:rPr>
              <a:t>* 1 воспитанник поступает в 10 класс</a:t>
            </a:r>
            <a:endParaRPr lang="ru-RU" sz="900" b="1" dirty="0">
              <a:latin typeface="ALS Sector Regular" pitchFamily="50" charset="-52"/>
              <a:cs typeface="ALS Sector Regular" pitchFamily="50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190" y="3802097"/>
            <a:ext cx="1239858" cy="92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91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0624" y="4609940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white"/>
                </a:solidFill>
                <a:latin typeface="ALS Sector Regular" pitchFamily="50" charset="-52"/>
                <a:cs typeface="ALS Sector Regular" pitchFamily="50" charset="-52"/>
              </a:rPr>
              <a:t>5</a:t>
            </a:fld>
            <a:endParaRPr lang="ru-RU" dirty="0">
              <a:solidFill>
                <a:prstClr val="white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236296" y="-15454"/>
            <a:ext cx="19077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  <a:latin typeface="ALS Sector Regular" pitchFamily="50" charset="-52"/>
                <a:cs typeface="ALS Sector Regular" pitchFamily="50" charset="-52"/>
              </a:rPr>
              <a:t>ЦССВ «Алые паруса»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07504" y="154339"/>
            <a:ext cx="42270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  <a:latin typeface="ALS Sector Regular" pitchFamily="50" charset="-52"/>
                <a:cs typeface="ALS Sector Regular" pitchFamily="50" charset="-52"/>
              </a:rPr>
              <a:t>Социализация воспитанников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812299"/>
              </p:ext>
            </p:extLst>
          </p:nvPr>
        </p:nvGraphicFramePr>
        <p:xfrm>
          <a:off x="251521" y="1020091"/>
          <a:ext cx="7062864" cy="19501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21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6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05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05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15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05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15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79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2616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72963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600" b="1" u="none" strike="noStrike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Год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ALS Sector Regular"/>
                          <a:ea typeface="+mn-ea"/>
                          <a:cs typeface="+mn-cs"/>
                        </a:rPr>
                        <a:t>Профессионально-трудовая адаптация</a:t>
                      </a:r>
                      <a:endParaRPr lang="ru-RU" sz="800" b="1" kern="100" dirty="0">
                        <a:effectLst/>
                        <a:latin typeface="ALS Sector Regular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ГТО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Учреждения дополнительного образования или кружки, секции в школе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0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Досуговые</a:t>
                      </a:r>
                      <a:r>
                        <a:rPr lang="ru-RU" sz="800" b="1" kern="100" baseline="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 учреждения, посещаемые воспитанниками</a:t>
                      </a:r>
                      <a:endParaRPr lang="ru-RU" sz="8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Культурные мероприятия (Пушкинская карта)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Участие</a:t>
                      </a:r>
                      <a:r>
                        <a:rPr lang="ru-RU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 в программах НКО*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ru-RU" sz="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 </a:t>
                      </a:r>
                      <a:endParaRPr lang="ru-RU" sz="800" dirty="0"/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870">
                <a:tc vMerge="1">
                  <a:txBody>
                    <a:bodyPr/>
                    <a:lstStyle/>
                    <a:p>
                      <a:pPr algn="ctr" fontAlgn="b"/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МК-старт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 smtClean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Посетили ДОД в учебных заведениях</a:t>
                      </a:r>
                      <a:endParaRPr lang="ru-RU" sz="6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6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Кол-во учреждений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Кол-во воспитанников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Кол-во учреждений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Кол-во воспитанников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Кол-во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мероприятий 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Кол-во воспитанников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Кол-во НКО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kern="10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Кол-во воспитанников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7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4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16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17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28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6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8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5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26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2025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5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14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30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3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4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10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11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7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45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7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5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13</a:t>
                      </a:r>
                      <a:endParaRPr lang="ru-RU" sz="800" b="1" i="0" u="none" strike="noStrike" dirty="0">
                        <a:solidFill>
                          <a:schemeClr val="tx1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-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27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46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6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25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15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13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13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82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68300" y="2994006"/>
            <a:ext cx="63904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b="1" dirty="0">
                <a:latin typeface="ALS Sector Regular"/>
              </a:rPr>
              <a:t>1. МОО «Старшие Братья Старшие Сестры»</a:t>
            </a:r>
          </a:p>
          <a:p>
            <a:r>
              <a:rPr lang="ru-RU" sz="700" b="1" dirty="0">
                <a:latin typeface="ALS Sector Regular"/>
              </a:rPr>
              <a:t>2. ВОО "Содружество выпускников детских домов «Дети всей страны»</a:t>
            </a:r>
          </a:p>
          <a:p>
            <a:r>
              <a:rPr lang="ru-RU" sz="700" b="1" dirty="0">
                <a:latin typeface="ALS Sector Regular"/>
              </a:rPr>
              <a:t>3. БФ «7 профессий»</a:t>
            </a:r>
          </a:p>
          <a:p>
            <a:r>
              <a:rPr lang="ru-RU" sz="700" b="1" dirty="0">
                <a:latin typeface="ALS Sector Regular"/>
              </a:rPr>
              <a:t>4. БФ «Арифметика добра»</a:t>
            </a:r>
          </a:p>
          <a:p>
            <a:r>
              <a:rPr lang="ru-RU" sz="700" b="1" dirty="0">
                <a:latin typeface="ALS Sector Regular"/>
              </a:rPr>
              <a:t>5. АНО Спортивный клуб «Платинум»</a:t>
            </a:r>
          </a:p>
          <a:p>
            <a:r>
              <a:rPr lang="ru-RU" sz="700" b="1" dirty="0">
                <a:latin typeface="ALS Sector Regular"/>
              </a:rPr>
              <a:t>6. АНО «Школа жизни»</a:t>
            </a:r>
          </a:p>
          <a:p>
            <a:r>
              <a:rPr lang="ru-RU" sz="700" b="1" dirty="0">
                <a:latin typeface="ALS Sector Regular"/>
              </a:rPr>
              <a:t>7. АНО «Миссия добра»</a:t>
            </a:r>
          </a:p>
          <a:p>
            <a:r>
              <a:rPr lang="ru-RU" sz="700" b="1" dirty="0">
                <a:latin typeface="ALS Sector Regular"/>
              </a:rPr>
              <a:t>8. ФГАОУ ВО «РГГУ»</a:t>
            </a:r>
          </a:p>
          <a:p>
            <a:r>
              <a:rPr lang="ru-RU" sz="700" b="1" dirty="0">
                <a:latin typeface="ALS Sector Regular"/>
              </a:rPr>
              <a:t>9. ФГБОУ ВО «РГСУ»</a:t>
            </a:r>
          </a:p>
          <a:p>
            <a:r>
              <a:rPr lang="ru-RU" sz="700" b="1" dirty="0">
                <a:latin typeface="ALS Sector Regular"/>
              </a:rPr>
              <a:t>10. ГАОУ ВО «МГПУ»</a:t>
            </a:r>
          </a:p>
          <a:p>
            <a:r>
              <a:rPr lang="ru-RU" sz="700" b="1" dirty="0">
                <a:latin typeface="ALS Sector Regular"/>
              </a:rPr>
              <a:t>11. НОУ ВО «МСПИ»</a:t>
            </a:r>
          </a:p>
          <a:p>
            <a:r>
              <a:rPr lang="ru-RU" sz="700" b="1" dirty="0">
                <a:latin typeface="ALS Sector Regular"/>
              </a:rPr>
              <a:t>12. АНО ПОО «СПК»</a:t>
            </a:r>
          </a:p>
          <a:p>
            <a:r>
              <a:rPr lang="ru-RU" sz="700" b="1" dirty="0">
                <a:latin typeface="ALS Sector Regular"/>
              </a:rPr>
              <a:t>13. ГБПОУ МКСП </a:t>
            </a:r>
          </a:p>
          <a:p>
            <a:endParaRPr lang="ru-RU" sz="700" b="1" dirty="0">
              <a:highlight>
                <a:srgbClr val="FFFF00"/>
              </a:highlight>
              <a:latin typeface="ALS Sector Regular"/>
            </a:endParaRPr>
          </a:p>
          <a:p>
            <a:endParaRPr lang="ru-RU" sz="700" b="1" dirty="0">
              <a:latin typeface="ALS Sector Regular"/>
            </a:endParaRPr>
          </a:p>
          <a:p>
            <a:endParaRPr lang="ru-RU" sz="700" b="1" dirty="0">
              <a:latin typeface="ALS Sector Regular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5642" y="546821"/>
            <a:ext cx="6696744" cy="473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200" b="1" dirty="0">
                <a:solidFill>
                  <a:prstClr val="black"/>
                </a:solidFill>
                <a:latin typeface="ALS Sector Regular"/>
                <a:cs typeface="ALS Sector Regular" pitchFamily="50" charset="-52"/>
              </a:rPr>
              <a:t>Успешное участие в проектах/программах, </a:t>
            </a:r>
          </a:p>
          <a:p>
            <a:pPr lvl="0" algn="ctr">
              <a:defRPr/>
            </a:pPr>
            <a:r>
              <a:rPr lang="ru-RU" sz="1200" b="1" dirty="0">
                <a:solidFill>
                  <a:prstClr val="black"/>
                </a:solidFill>
                <a:latin typeface="ALS Sector Regular"/>
                <a:cs typeface="ALS Sector Regular" pitchFamily="50" charset="-52"/>
              </a:rPr>
              <a:t>формирование социальных и коммуникативных компетенций</a:t>
            </a:r>
            <a:endParaRPr lang="ru-RU" sz="700" b="1" kern="100" dirty="0">
              <a:latin typeface="ALS Sector Regular"/>
              <a:ea typeface="Calibri" panose="020F0502020204030204"/>
              <a:cs typeface="ALS Sector Regular" pitchFamily="50" charset="-52"/>
            </a:endParaRPr>
          </a:p>
        </p:txBody>
      </p:sp>
      <p:sp>
        <p:nvSpPr>
          <p:cNvPr id="13" name="Номер слайда 3"/>
          <p:cNvSpPr txBox="1">
            <a:spLocks/>
          </p:cNvSpPr>
          <p:nvPr/>
        </p:nvSpPr>
        <p:spPr>
          <a:xfrm>
            <a:off x="6876256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LS Sector Regular" pitchFamily="50" charset="-52"/>
                <a:cs typeface="ALS Sector Regular" pitchFamily="50" charset="-52"/>
              </a:rPr>
              <a:pPr/>
              <a:t>5</a:t>
            </a:fld>
            <a:endParaRPr lang="ru-RU" dirty="0">
              <a:solidFill>
                <a:prstClr val="black">
                  <a:tint val="75000"/>
                </a:prstClr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9298"/>
            <a:ext cx="91440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164288" y="-15454"/>
            <a:ext cx="20882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ЦССВ «Вертикаль»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000" y="360914"/>
            <a:ext cx="1700808" cy="127560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0"/>
          <a:stretch/>
        </p:blipFill>
        <p:spPr>
          <a:xfrm>
            <a:off x="4894388" y="3147882"/>
            <a:ext cx="1285585" cy="157533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000" y="1735889"/>
            <a:ext cx="1714500" cy="12858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249" y="3134573"/>
            <a:ext cx="2824251" cy="15886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987" y="3255371"/>
            <a:ext cx="1957125" cy="146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0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Диаграмма 48"/>
          <p:cNvGraphicFramePr/>
          <p:nvPr>
            <p:extLst>
              <p:ext uri="{D42A27DB-BD31-4B8C-83A1-F6EECF244321}">
                <p14:modId xmlns:p14="http://schemas.microsoft.com/office/powerpoint/2010/main" val="3023824886"/>
              </p:ext>
            </p:extLst>
          </p:nvPr>
        </p:nvGraphicFramePr>
        <p:xfrm>
          <a:off x="467544" y="3224312"/>
          <a:ext cx="7911184" cy="1984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6256" y="4767264"/>
            <a:ext cx="2133600" cy="273844"/>
          </a:xfrm>
        </p:spPr>
        <p:txBody>
          <a:bodyPr/>
          <a:lstStyle/>
          <a:p>
            <a:r>
              <a:rPr lang="ru-RU" dirty="0">
                <a:latin typeface="ALS Sector Regular" pitchFamily="50" charset="-52"/>
                <a:cs typeface="ALS Sector Regular" pitchFamily="50" charset="-52"/>
              </a:rPr>
              <a:t>7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79512" y="227424"/>
            <a:ext cx="41764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LS Sector Regular" pitchFamily="50" charset="-52"/>
                <a:cs typeface="ALS Sector Regular" pitchFamily="50" charset="-52"/>
              </a:rPr>
              <a:t>Качество жизни выпускников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251520" y="2968155"/>
            <a:ext cx="732910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2"/>
            <a:ext cx="91440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Прямоугольник 80"/>
          <p:cNvSpPr/>
          <p:nvPr/>
        </p:nvSpPr>
        <p:spPr>
          <a:xfrm>
            <a:off x="2411760" y="4380543"/>
            <a:ext cx="216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236296" y="-15454"/>
            <a:ext cx="19077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ЦССВ «Алые паруса»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876256" y="1275606"/>
            <a:ext cx="1944216" cy="1080120"/>
          </a:xfrm>
          <a:prstGeom prst="roundRect">
            <a:avLst>
              <a:gd name="adj" fmla="val 8181"/>
            </a:avLst>
          </a:prstGeom>
          <a:noFill/>
          <a:ln w="25400">
            <a:solidFill>
              <a:srgbClr val="E2683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ru-RU" sz="1050" dirty="0">
                <a:latin typeface="ALS Sector Regular" pitchFamily="50" charset="-52"/>
                <a:cs typeface="ALS Sector Regular" pitchFamily="50" charset="-52"/>
              </a:rPr>
              <a:t>Создали свои семьи</a:t>
            </a:r>
            <a:br>
              <a:rPr lang="ru-RU" sz="1050" dirty="0">
                <a:latin typeface="ALS Sector Regular" pitchFamily="50" charset="-52"/>
                <a:cs typeface="ALS Sector Regular" pitchFamily="50" charset="-52"/>
              </a:rPr>
            </a:br>
            <a:r>
              <a:rPr lang="ru-RU" sz="1050" dirty="0" smtClean="0">
                <a:latin typeface="ALS Sector Regular" pitchFamily="50" charset="-52"/>
                <a:cs typeface="ALS Sector Regular" pitchFamily="50" charset="-52"/>
              </a:rPr>
              <a:t>3 выпускников  +</a:t>
            </a:r>
            <a:endParaRPr lang="ru-RU" sz="1050" dirty="0">
              <a:latin typeface="ALS Sector Regular" pitchFamily="50" charset="-52"/>
              <a:cs typeface="ALS Sector Regular" pitchFamily="50" charset="-52"/>
            </a:endParaRPr>
          </a:p>
          <a:p>
            <a:pPr algn="r"/>
            <a:r>
              <a:rPr lang="ru-RU" sz="1050" dirty="0" smtClean="0">
                <a:latin typeface="ALS Sector Regular" pitchFamily="50" charset="-52"/>
                <a:cs typeface="ALS Sector Regular" pitchFamily="50" charset="-52"/>
              </a:rPr>
              <a:t>рожден </a:t>
            </a:r>
            <a:endParaRPr lang="ru-RU" sz="1050" dirty="0">
              <a:latin typeface="ALS Sector Regular" pitchFamily="50" charset="-52"/>
              <a:cs typeface="ALS Sector Regular" pitchFamily="50" charset="-52"/>
            </a:endParaRPr>
          </a:p>
          <a:p>
            <a:pPr algn="r"/>
            <a:r>
              <a:rPr lang="ru-RU" sz="1050" dirty="0" smtClean="0">
                <a:latin typeface="ALS Sector Regular" pitchFamily="50" charset="-52"/>
                <a:cs typeface="ALS Sector Regular" pitchFamily="50" charset="-52"/>
              </a:rPr>
              <a:t>1 ребенок</a:t>
            </a:r>
            <a:endParaRPr lang="ru-RU" sz="1400" b="1" dirty="0">
              <a:latin typeface="ALS Sector Regular"/>
              <a:cs typeface="ALS Sector Regular" pitchFamily="50" charset="-52"/>
            </a:endParaRPr>
          </a:p>
        </p:txBody>
      </p:sp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149164"/>
              </p:ext>
            </p:extLst>
          </p:nvPr>
        </p:nvGraphicFramePr>
        <p:xfrm>
          <a:off x="248552" y="987574"/>
          <a:ext cx="5907624" cy="187669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34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2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30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70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06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029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44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68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5755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700" b="1" u="none" strike="noStrike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00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Кол-во выпускников, </a:t>
                      </a:r>
                      <a:endParaRPr lang="ru-RU" sz="700" b="1" kern="100" dirty="0" smtClean="0"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00" dirty="0" smtClean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чел</a:t>
                      </a:r>
                      <a:r>
                        <a:rPr lang="ru-RU" sz="700" b="1" kern="100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.</a:t>
                      </a:r>
                      <a:endParaRPr lang="ru-RU" sz="7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0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Получили среднее профессиональное</a:t>
                      </a:r>
                      <a:r>
                        <a:rPr lang="ru-RU" sz="700" b="1" kern="100" baseline="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 </a:t>
                      </a:r>
                      <a:r>
                        <a:rPr lang="ru-RU" sz="700" b="1" kern="10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образование, чел.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Продолжают обучение, </a:t>
                      </a:r>
                      <a:endParaRPr kumimoji="0" lang="ru-RU" sz="700" b="1" i="0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чел</a:t>
                      </a:r>
                      <a:r>
                        <a:rPr kumimoji="0" lang="ru-RU" sz="7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.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Из них: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8823">
                <a:tc vMerge="1">
                  <a:txBody>
                    <a:bodyPr/>
                    <a:lstStyle/>
                    <a:p>
                      <a:pPr algn="ctr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Трудоустроены, </a:t>
                      </a:r>
                      <a:endParaRPr kumimoji="0" lang="ru-RU" sz="700" b="1" i="0" u="none" strike="noStrike" kern="1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чел</a:t>
                      </a:r>
                      <a:r>
                        <a:rPr kumimoji="0" lang="ru-RU" sz="7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находятся на СВО,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в отпуске по уходу за ребенком/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7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академическом отпуске, чел.</a:t>
                      </a:r>
                      <a:endParaRPr lang="ru-RU" sz="7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на учете в Центре занятости населения </a:t>
                      </a:r>
                      <a:r>
                        <a:rPr kumimoji="0" lang="ru-RU" sz="7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/>
                      </a:r>
                      <a:br>
                        <a:rPr kumimoji="0" lang="ru-RU" sz="7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</a:br>
                      <a:r>
                        <a:rPr kumimoji="0" lang="ru-RU" sz="7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г. Москвы</a:t>
                      </a:r>
                      <a:r>
                        <a:rPr kumimoji="0" lang="ru-RU" sz="7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,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b="1" kern="100" dirty="0">
                        <a:effectLst/>
                        <a:latin typeface="ALS Sector Regular" pitchFamily="50" charset="-52"/>
                        <a:ea typeface="Calibri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Отсутствует долг по оплате коммунальных услуг,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чел.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Долг текущего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месяца , чел.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00" dirty="0">
                          <a:effectLst/>
                          <a:latin typeface="ALS Sector Regular" pitchFamily="50" charset="-52"/>
                          <a:ea typeface="Calibri"/>
                          <a:cs typeface="ALS Sector Regular" pitchFamily="50" charset="-52"/>
                        </a:rPr>
                        <a:t>Другое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2024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70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2025</a:t>
                      </a: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u="none" strike="noStrike" dirty="0"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2026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8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1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dk1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Итоги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39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LS Sector Regular" pitchFamily="50" charset="-52"/>
                          <a:cs typeface="ALS Sector Regular" pitchFamily="50" charset="-52"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LS Sector Regular" pitchFamily="50" charset="-52"/>
                        <a:cs typeface="ALS Sector Regular" pitchFamily="50" charset="-52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  <a:alpha val="3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1" name="Прямоугольник 50"/>
          <p:cNvSpPr/>
          <p:nvPr/>
        </p:nvSpPr>
        <p:spPr>
          <a:xfrm>
            <a:off x="1201223" y="4349390"/>
            <a:ext cx="1675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5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437877" y="4349390"/>
            <a:ext cx="245605" cy="307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4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pic>
        <p:nvPicPr>
          <p:cNvPr id="1027" name="Picture 3" title="Занятост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33836"/>
            <a:ext cx="3633729" cy="289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627535"/>
            <a:ext cx="3528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ALS Sector Regular"/>
              </a:rPr>
              <a:t>Социально-бытовая устойчивость </a:t>
            </a:r>
            <a:endParaRPr lang="ru-RU" sz="1400" b="1" dirty="0">
              <a:latin typeface="ALS Sector Regular"/>
            </a:endParaRPr>
          </a:p>
        </p:txBody>
      </p:sp>
      <p:pic>
        <p:nvPicPr>
          <p:cNvPr id="5" name="Picture 4" title="Жильё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66" y="3034126"/>
            <a:ext cx="206692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5930" y="3057243"/>
            <a:ext cx="120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LS Sector Regular"/>
              </a:rPr>
              <a:t>Жильё</a:t>
            </a:r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866" y="1635646"/>
            <a:ext cx="573575" cy="63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 flipH="1">
            <a:off x="2843808" y="4421302"/>
            <a:ext cx="2880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69960" y="4380543"/>
            <a:ext cx="1675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LS Sector Regular" pitchFamily="50" charset="-52"/>
                <a:cs typeface="ALS Sector Regular" pitchFamily="50" charset="-52"/>
              </a:rPr>
              <a:t>1</a:t>
            </a:r>
            <a:endParaRPr lang="ru-RU" sz="1400" dirty="0"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3110777" y="3779731"/>
            <a:ext cx="4438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11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3477226" y="4280479"/>
            <a:ext cx="2880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6</a:t>
            </a:r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3816130" y="4417270"/>
            <a:ext cx="2880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4573311" y="4434368"/>
            <a:ext cx="2880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 flipH="1">
            <a:off x="4902733" y="4417270"/>
            <a:ext cx="2880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219416" y="4349389"/>
            <a:ext cx="245605" cy="307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4</a:t>
            </a:r>
            <a:endParaRPr lang="ru-RU" sz="1400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88514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Группа 46"/>
          <p:cNvGrpSpPr/>
          <p:nvPr/>
        </p:nvGrpSpPr>
        <p:grpSpPr>
          <a:xfrm>
            <a:off x="397815" y="1291721"/>
            <a:ext cx="1729434" cy="2132705"/>
            <a:chOff x="3347864" y="3956578"/>
            <a:chExt cx="1729434" cy="2640774"/>
          </a:xfrm>
        </p:grpSpPr>
        <p:sp>
          <p:nvSpPr>
            <p:cNvPr id="48" name="Двойные фигурные скобки 47"/>
            <p:cNvSpPr/>
            <p:nvPr/>
          </p:nvSpPr>
          <p:spPr>
            <a:xfrm>
              <a:off x="3565130" y="4202980"/>
              <a:ext cx="1512168" cy="1991942"/>
            </a:xfrm>
            <a:prstGeom prst="bracePair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3347864" y="3956578"/>
              <a:ext cx="432048" cy="26407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Прямоугольник 54"/>
          <p:cNvSpPr/>
          <p:nvPr/>
        </p:nvSpPr>
        <p:spPr>
          <a:xfrm>
            <a:off x="218036" y="999333"/>
            <a:ext cx="477504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solidFill>
                  <a:srgbClr val="E26833"/>
                </a:solidFill>
                <a:latin typeface="ALS Sector Regular" pitchFamily="50" charset="-52"/>
                <a:cs typeface="ALS Sector Regular" pitchFamily="50" charset="-52"/>
              </a:rPr>
              <a:t>Воспитанники, переданные в замещающие семьи</a:t>
            </a:r>
          </a:p>
        </p:txBody>
      </p:sp>
      <p:sp>
        <p:nvSpPr>
          <p:cNvPr id="1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6256" y="476726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latin typeface="ALS Sector Regular" pitchFamily="50" charset="-52"/>
                <a:cs typeface="ALS Sector Regular" pitchFamily="50" charset="-52"/>
              </a:rPr>
              <a:t>7</a:t>
            </a:fld>
            <a:endParaRPr lang="ru-RU" dirty="0"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18036" y="3616920"/>
            <a:ext cx="74614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LS Sector Regular" pitchFamily="50" charset="-52"/>
                <a:cs typeface="ALS Sector Regular" pitchFamily="50" charset="-52"/>
              </a:rPr>
              <a:t>Программа профилактики самовольных уходов воспитанников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32972" y="3734705"/>
            <a:ext cx="357342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800" dirty="0">
              <a:solidFill>
                <a:prstClr val="black"/>
              </a:solidFill>
              <a:latin typeface="ALS Sector Regular" pitchFamily="50" charset="-52"/>
              <a:cs typeface="ALS Sector Regular" pitchFamily="50" charset="-52"/>
            </a:endParaRPr>
          </a:p>
          <a:p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– </a:t>
            </a:r>
            <a:r>
              <a:rPr lang="ru-RU" sz="1200" b="1" dirty="0" smtClean="0">
                <a:latin typeface="ALS Sector Regular" pitchFamily="50" charset="-52"/>
                <a:cs typeface="ALS Sector Regular" pitchFamily="50" charset="-52"/>
              </a:rPr>
              <a:t>18 </a:t>
            </a:r>
            <a:r>
              <a:rPr lang="ru-RU" sz="1200" dirty="0">
                <a:latin typeface="ALS Sector Regular" pitchFamily="50" charset="-52"/>
                <a:cs typeface="ALS Sector Regular" pitchFamily="50" charset="-52"/>
              </a:rPr>
              <a:t>самовольных </a:t>
            </a:r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уходов</a:t>
            </a:r>
          </a:p>
          <a:p>
            <a:endParaRPr lang="ru-RU" sz="1200" dirty="0">
              <a:latin typeface="ALS Sector Regular" pitchFamily="50" charset="-52"/>
              <a:cs typeface="ALS Sector Regular" pitchFamily="50" charset="-52"/>
            </a:endParaRPr>
          </a:p>
          <a:p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– </a:t>
            </a:r>
            <a:r>
              <a:rPr lang="ru-RU" sz="1200" b="1" dirty="0" smtClean="0">
                <a:latin typeface="ALS Sector Regular" pitchFamily="50" charset="-52"/>
                <a:cs typeface="ALS Sector Regular" pitchFamily="50" charset="-52"/>
              </a:rPr>
              <a:t>49</a:t>
            </a:r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 </a:t>
            </a:r>
            <a:r>
              <a:rPr lang="ru-RU" sz="1200" dirty="0">
                <a:latin typeface="ALS Sector Regular" pitchFamily="50" charset="-52"/>
                <a:cs typeface="ALS Sector Regular" pitchFamily="50" charset="-52"/>
              </a:rPr>
              <a:t>самовольных </a:t>
            </a:r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уходов</a:t>
            </a:r>
          </a:p>
          <a:p>
            <a:endParaRPr lang="ru-RU" sz="1200" dirty="0">
              <a:latin typeface="ALS Sector Regular" pitchFamily="50" charset="-52"/>
              <a:cs typeface="ALS Sector Regular" pitchFamily="50" charset="-52"/>
            </a:endParaRPr>
          </a:p>
          <a:p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– </a:t>
            </a:r>
            <a:r>
              <a:rPr lang="ru-RU" sz="1200" b="1" dirty="0" smtClean="0">
                <a:latin typeface="ALS Sector Regular" pitchFamily="50" charset="-52"/>
                <a:cs typeface="ALS Sector Regular" pitchFamily="50" charset="-52"/>
              </a:rPr>
              <a:t>10</a:t>
            </a:r>
            <a:r>
              <a:rPr lang="ru-RU" sz="1200" dirty="0" smtClean="0">
                <a:latin typeface="ALS Sector Regular" pitchFamily="50" charset="-52"/>
                <a:cs typeface="ALS Sector Regular" pitchFamily="50" charset="-52"/>
              </a:rPr>
              <a:t> </a:t>
            </a:r>
            <a:r>
              <a:rPr lang="ru-RU" sz="1200" dirty="0">
                <a:latin typeface="ALS Sector Regular" pitchFamily="50" charset="-52"/>
                <a:cs typeface="ALS Sector Regular" pitchFamily="50" charset="-52"/>
              </a:rPr>
              <a:t>самовольных уходов </a:t>
            </a:r>
          </a:p>
        </p:txBody>
      </p:sp>
      <p:pic>
        <p:nvPicPr>
          <p:cNvPr id="4098" name="Picture 2" descr="C:\Users\Котик\YandexDisk\Содействие\Я.диск\КАРТИНКИ\Дети, игры\Подростки и школьники\2023-05-28_18-21-47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1916" y="3517408"/>
            <a:ext cx="2235212" cy="120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2"/>
            <a:ext cx="91440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179512" y="627534"/>
            <a:ext cx="38383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LS Sector Regular" pitchFamily="50" charset="-52"/>
                <a:cs typeface="ALS Sector Regular" pitchFamily="50" charset="-52"/>
              </a:rPr>
              <a:t>Семейное устройство детей-сирот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23107" y="2762541"/>
            <a:ext cx="642630" cy="205086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2026</a:t>
            </a:r>
          </a:p>
          <a:p>
            <a:pPr algn="ctr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29289" y="2176773"/>
            <a:ext cx="642630" cy="205086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2025</a:t>
            </a:r>
          </a:p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29289" y="1617777"/>
            <a:ext cx="642630" cy="205086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2024</a:t>
            </a:r>
          </a:p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9428" y="1594237"/>
            <a:ext cx="218030" cy="252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9428" y="2153233"/>
            <a:ext cx="218030" cy="252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9428" y="2739003"/>
            <a:ext cx="218030" cy="252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1361987" y="1551043"/>
            <a:ext cx="5040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LS Sector Regular" pitchFamily="50" charset="-52"/>
                <a:cs typeface="ALS Sector Regular" pitchFamily="50" charset="-52"/>
              </a:rPr>
              <a:t>23</a:t>
            </a:r>
            <a:endParaRPr lang="ru-RU" sz="1400" dirty="0"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354727" y="2110039"/>
            <a:ext cx="5040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ALS Sector Regular" pitchFamily="50" charset="-52"/>
                <a:cs typeface="ALS Sector Regular" pitchFamily="50" charset="-52"/>
              </a:rPr>
              <a:t>28</a:t>
            </a:r>
            <a:endParaRPr lang="ru-RU" sz="1400" dirty="0">
              <a:latin typeface="ALS Sector Regular" pitchFamily="50" charset="-52"/>
              <a:cs typeface="ALS Sector Regular" pitchFamily="50" charset="-52"/>
            </a:endParaRPr>
          </a:p>
        </p:txBody>
      </p:sp>
      <p:pic>
        <p:nvPicPr>
          <p:cNvPr id="39" name="Picture 4" descr="C:\Users\Котик\YandexDisk\Содействие\Я.диск\КАРТИНКИ\Дети, игры\children-icon-2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0808" y="2209371"/>
            <a:ext cx="304730" cy="31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отик\YandexDisk\Содействие\Я.диск\САЙТ - портал Моя новая семья\Портал - работа с сайтом\24 - ШПР\Страница ШПР на портале\2024 - Объединение с лендингом\Рисунок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317" y="1779662"/>
            <a:ext cx="367047" cy="37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Котик\YandexDisk\Содействие\Я.диск\САЙТ - портал Моя новая семья\Портал - работа с сайтом\24 - ШПР\Страница ШПР на портале\2024 - Объединение с лендингом\Рисунок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97910" y="2527414"/>
            <a:ext cx="309146" cy="28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Скругленный прямоугольник 43"/>
          <p:cNvSpPr/>
          <p:nvPr/>
        </p:nvSpPr>
        <p:spPr>
          <a:xfrm>
            <a:off x="254189" y="4652074"/>
            <a:ext cx="642630" cy="205086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2026</a:t>
            </a:r>
          </a:p>
          <a:p>
            <a:pPr algn="ctr"/>
            <a:endParaRPr lang="ru-RU" dirty="0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54189" y="4294315"/>
            <a:ext cx="642630" cy="205086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2025</a:t>
            </a:r>
          </a:p>
          <a:p>
            <a:pPr algn="ctr"/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2605020" y="1422038"/>
            <a:ext cx="2308422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BD202E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67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BD202E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воспитанников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202E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 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BD202E"/>
              </a:solidFill>
              <a:effectLst/>
              <a:uLnTx/>
              <a:uFillTx/>
              <a:latin typeface="ALS Sector Regular" pitchFamily="50" charset="-52"/>
              <a:ea typeface="+mn-ea"/>
              <a:cs typeface="ALS Sector Regular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           из них: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S Sector Regular" pitchFamily="50" charset="-52"/>
              <a:ea typeface="+mn-ea"/>
              <a:cs typeface="ALS Sector Regular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4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ребенка-инвалида / ОВЗ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S Sector Regular" pitchFamily="50" charset="-52"/>
              <a:ea typeface="+mn-ea"/>
              <a:cs typeface="ALS Sector Regular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S Sector Regular" pitchFamily="50" charset="-52"/>
              <a:ea typeface="+mn-ea"/>
              <a:cs typeface="ALS Sector Regular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20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 детей-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сиблингов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S Sector Regular" pitchFamily="50" charset="-52"/>
              <a:ea typeface="+mn-ea"/>
              <a:cs typeface="ALS Sector Regular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S Sector Regular" pitchFamily="50" charset="-52"/>
              <a:ea typeface="+mn-ea"/>
              <a:cs typeface="ALS Sector Regular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25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 детей старше 14 лет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S Sector Regular" pitchFamily="50" charset="-52"/>
              <a:ea typeface="+mn-ea"/>
              <a:cs typeface="ALS Sector Regular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LS Sector Regular" pitchFamily="50" charset="-52"/>
              <a:ea typeface="+mn-ea"/>
              <a:cs typeface="ALS Sector Regular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18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ea typeface="+mn-ea"/>
                <a:cs typeface="ALS Sector Regular" pitchFamily="50" charset="-52"/>
              </a:rPr>
              <a:t> </a:t>
            </a: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LS Sector Regular" pitchFamily="50" charset="-52"/>
                <a:cs typeface="ALS Sector Regular" pitchFamily="50" charset="-52"/>
              </a:rPr>
              <a:t>детей</a:t>
            </a:r>
            <a:endParaRPr lang="ru-RU" sz="1200" dirty="0">
              <a:latin typeface="ALS Sector Regular" pitchFamily="50" charset="-52"/>
              <a:cs typeface="ALS Sector Regular" pitchFamily="50" charset="-5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48"/>
          <a:stretch/>
        </p:blipFill>
        <p:spPr bwMode="auto">
          <a:xfrm>
            <a:off x="4860032" y="1059583"/>
            <a:ext cx="369343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179512" y="227424"/>
            <a:ext cx="50803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LS Sector Regular" pitchFamily="50" charset="-52"/>
                <a:cs typeface="ALS Sector Regular" pitchFamily="50" charset="-52"/>
              </a:rPr>
              <a:t>Результаты работы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4794998" y="2931790"/>
            <a:ext cx="380945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1219" y="2823565"/>
            <a:ext cx="265562" cy="30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Скругленный прямоугольник 40"/>
          <p:cNvSpPr/>
          <p:nvPr/>
        </p:nvSpPr>
        <p:spPr>
          <a:xfrm>
            <a:off x="254189" y="3936556"/>
            <a:ext cx="642630" cy="205086"/>
          </a:xfrm>
          <a:prstGeom prst="roundRect">
            <a:avLst/>
          </a:prstGeom>
          <a:solidFill>
            <a:srgbClr val="E268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  <a:latin typeface="ALS Sector Regular" pitchFamily="50" charset="-52"/>
              <a:cs typeface="ALS Sector Regular" pitchFamily="50" charset="-52"/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2024</a:t>
            </a:r>
          </a:p>
          <a:p>
            <a:pPr algn="ctr"/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1249009" y="2686877"/>
            <a:ext cx="10147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LS Sector Regular" pitchFamily="50" charset="-52"/>
                <a:cs typeface="ALS Sector Regular" pitchFamily="50" charset="-52"/>
              </a:rPr>
              <a:t>   </a:t>
            </a:r>
            <a:r>
              <a:rPr lang="ru-RU" sz="1600" b="1" dirty="0" smtClean="0">
                <a:latin typeface="ALS Sector Regular" pitchFamily="50" charset="-52"/>
                <a:cs typeface="ALS Sector Regular" pitchFamily="50" charset="-52"/>
              </a:rPr>
              <a:t>16 </a:t>
            </a:r>
            <a:endParaRPr lang="ru-RU" sz="1600" b="1" dirty="0">
              <a:latin typeface="ALS Sector Regular" pitchFamily="50" charset="-52"/>
              <a:cs typeface="ALS Sector Regular" pitchFamily="50" charset="-52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7164288" y="-15454"/>
            <a:ext cx="20882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ЦССВ </a:t>
            </a:r>
            <a:r>
              <a:rPr lang="ru-RU" sz="10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«Вертикаль»</a:t>
            </a:r>
          </a:p>
        </p:txBody>
      </p:sp>
    </p:spTree>
    <p:extLst>
      <p:ext uri="{BB962C8B-B14F-4D97-AF65-F5344CB8AC3E}">
        <p14:creationId xmlns:p14="http://schemas.microsoft.com/office/powerpoint/2010/main" val="1795309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6256" y="4767264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>
                <a:latin typeface="ALS Sector Regular" pitchFamily="50" charset="-52"/>
                <a:cs typeface="ALS Sector Regular" pitchFamily="50" charset="-52"/>
              </a:rPr>
              <a:t>8</a:t>
            </a:fld>
            <a:endParaRPr lang="ru-RU" dirty="0">
              <a:latin typeface="ALS Sector Regular" pitchFamily="50" charset="-52"/>
              <a:cs typeface="ALS Sector Regular" pitchFamily="50" charset="-52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2"/>
            <a:ext cx="914400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48820" y="2937263"/>
            <a:ext cx="1657705" cy="139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899592" y="891462"/>
            <a:ext cx="48949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административном корпусе, расположенном по адресу: Криворожский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-д, д. 1, стр.3 необходимо проведение капитального ремонта (капитальный ремонт не проводился с момента постройки в 1961 г.)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18295" y="3001052"/>
            <a:ext cx="4976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Рассмотреть возможность проведения ремонтных работ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частичным оборудованием квартир для воспитанников. 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193809" y="2291549"/>
            <a:ext cx="8745794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93810" y="105917"/>
            <a:ext cx="50803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LS Sector Regular" pitchFamily="50" charset="-52"/>
                <a:cs typeface="ALS Sector Regular" pitchFamily="50" charset="-52"/>
              </a:rPr>
              <a:t>Проблематика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93810" y="2446246"/>
            <a:ext cx="50803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LS Sector Regular" pitchFamily="50" charset="-52"/>
                <a:cs typeface="ALS Sector Regular" pitchFamily="50" charset="-52"/>
              </a:rPr>
              <a:t>Предложения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6309740" y="480301"/>
            <a:ext cx="1798679" cy="1800201"/>
            <a:chOff x="6121298" y="714747"/>
            <a:chExt cx="2670486" cy="2672745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7200"/>
                      </a14:imgEffect>
                      <a14:imgEffect>
                        <a14:saturation sat="90000"/>
                      </a14:imgEffect>
                      <a14:imgEffect>
                        <a14:brightnessContrast bright="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21298" y="714747"/>
              <a:ext cx="2670486" cy="26727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C:\Users\Котик\YandexDisk\Содействие\Я.диск\ФИРСТИЛИ\Московская опека\Брендбук МосОпека - Материалы\Логотип\ФирЗнак_Московская_опека.png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  <a14:imgEffect>
                        <a14:brightnessContrast bright="11000" contras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8665" y="2578907"/>
              <a:ext cx="262407" cy="2624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Прямоугольник 13"/>
          <p:cNvSpPr/>
          <p:nvPr/>
        </p:nvSpPr>
        <p:spPr>
          <a:xfrm>
            <a:off x="7164288" y="-15454"/>
            <a:ext cx="20882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ЦССВ </a:t>
            </a:r>
            <a:r>
              <a:rPr lang="ru-RU" sz="1000" b="1" dirty="0">
                <a:solidFill>
                  <a:schemeClr val="bg1"/>
                </a:solidFill>
                <a:latin typeface="ALS Sector Regular" pitchFamily="50" charset="-52"/>
                <a:cs typeface="ALS Sector Regular" pitchFamily="50" charset="-52"/>
              </a:rPr>
              <a:t>«Вертикаль»</a:t>
            </a:r>
          </a:p>
        </p:txBody>
      </p:sp>
    </p:spTree>
    <p:extLst>
      <p:ext uri="{BB962C8B-B14F-4D97-AF65-F5344CB8AC3E}">
        <p14:creationId xmlns:p14="http://schemas.microsoft.com/office/powerpoint/2010/main" val="16133043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42132</TotalTime>
  <Words>1023</Words>
  <Application>Microsoft Office PowerPoint</Application>
  <PresentationFormat>Экран (16:9)</PresentationFormat>
  <Paragraphs>480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ALS Sector Regular</vt:lpstr>
      <vt:lpstr>Arial</vt:lpstr>
      <vt:lpstr>Calibri</vt:lpstr>
      <vt:lpstr>Times New Roman</vt:lpstr>
      <vt:lpstr>Тема Office</vt:lpstr>
      <vt:lpstr>    Ольга Николаевна МЕЛЬНИКОВА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развитию волонтерства среди воспитанников организаций для детей-сирот  «goБро»</dc:title>
  <dc:creator>Катерина</dc:creator>
  <cp:lastModifiedBy>User</cp:lastModifiedBy>
  <cp:revision>680</cp:revision>
  <cp:lastPrinted>2026-07-01T15:32:27Z</cp:lastPrinted>
  <dcterms:created xsi:type="dcterms:W3CDTF">2022-03-31T08:12:14Z</dcterms:created>
  <dcterms:modified xsi:type="dcterms:W3CDTF">2026-08-28T09:03:06Z</dcterms:modified>
</cp:coreProperties>
</file>