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93" r:id="rId3"/>
    <p:sldId id="298" r:id="rId4"/>
    <p:sldId id="308" r:id="rId5"/>
    <p:sldId id="303" r:id="rId6"/>
    <p:sldId id="305" r:id="rId7"/>
    <p:sldId id="306" r:id="rId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D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8-12-05T07:26:17.474" v="39" actId="27918"/>
      <pc:docMkLst>
        <pc:docMk/>
      </pc:docMkLst>
      <pc:sldChg chg="modNotes">
        <pc:chgData name="Fake Test User" userId="SID-0" providerId="Test" clId="FakeClientId" dt="2018-12-05T07:23:37.011" v="19" actId="790"/>
        <pc:sldMkLst>
          <pc:docMk/>
          <pc:sldMk cId="1756136185" sldId="257"/>
        </pc:sldMkLst>
      </pc:sldChg>
      <pc:sldChg chg="modNotes">
        <pc:chgData name="Fake Test User" userId="SID-0" providerId="Test" clId="FakeClientId" dt="2018-12-05T07:23:39.558" v="20" actId="790"/>
        <pc:sldMkLst>
          <pc:docMk/>
          <pc:sldMk cId="3432416375" sldId="258"/>
        </pc:sldMkLst>
      </pc:sldChg>
      <pc:sldChg chg="modSp mod modNotes">
        <pc:chgData name="Fake Test User" userId="SID-0" providerId="Test" clId="FakeClientId" dt="2018-12-05T07:26:17.474" v="39" actId="27918"/>
        <pc:sldMkLst>
          <pc:docMk/>
          <pc:sldMk cId="1177092903" sldId="259"/>
        </pc:sldMkLst>
        <pc:graphicFrameChg chg="mod">
          <ac:chgData name="Fake Test User" userId="SID-0" providerId="Test" clId="FakeClientId" dt="2018-12-05T07:21:41.130" v="6" actId="27636"/>
          <ac:graphicFrameMkLst>
            <pc:docMk/>
            <pc:sldMk cId="1177092903" sldId="259"/>
            <ac:graphicFrameMk id="6" creationId="{00000000-0000-0000-0000-000000000000}"/>
          </ac:graphicFrameMkLst>
        </pc:graphicFrameChg>
      </pc:sldChg>
      <pc:sldChg chg="modNotes">
        <pc:chgData name="Fake Test User" userId="SID-0" providerId="Test" clId="FakeClientId" dt="2018-12-05T07:23:45.979" v="22" actId="790"/>
        <pc:sldMkLst>
          <pc:docMk/>
          <pc:sldMk cId="2448389070" sldId="260"/>
        </pc:sldMkLst>
      </pc:sldChg>
      <pc:sldChg chg="modNotes">
        <pc:chgData name="Fake Test User" userId="SID-0" providerId="Test" clId="FakeClientId" dt="2018-12-05T07:23:30.137" v="17" actId="790"/>
        <pc:sldMkLst>
          <pc:docMk/>
          <pc:sldMk cId="997282786" sldId="261"/>
        </pc:sldMkLst>
      </pc:sldChg>
      <pc:sldMasterChg chg="modSp modSldLayout">
        <pc:chgData name="Fake Test User" userId="SID-0" providerId="Test" clId="FakeClientId" dt="2018-12-05T07:24:50.722" v="35" actId="790"/>
        <pc:sldMasterMkLst>
          <pc:docMk/>
          <pc:sldMasterMk cId="981562976" sldId="2147483660"/>
        </pc:sldMasterMkLst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8-12-05T07:24:18.991" v="23" actId="790"/>
          <ac:spMkLst>
            <pc:docMk/>
            <pc:sldMasterMk cId="981562976" sldId="2147483660"/>
            <ac:spMk id="6" creationId="{00000000-0000-0000-0000-000000000000}"/>
          </ac:spMkLst>
        </pc:spChg>
        <pc:sldLayoutChg chg="modSp">
          <pc:chgData name="Fake Test User" userId="SID-0" providerId="Test" clId="FakeClientId" dt="2018-12-05T07:24:21.600" v="24" actId="790"/>
          <pc:sldLayoutMkLst>
            <pc:docMk/>
            <pc:sldMasterMk cId="981562976" sldId="2147483660"/>
            <pc:sldLayoutMk cId="2483261190" sldId="2147483661"/>
          </pc:sldLayoutMkLst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1.600" v="24" actId="790"/>
            <ac:spMkLst>
              <pc:docMk/>
              <pc:sldMasterMk cId="981562976" sldId="2147483660"/>
              <pc:sldLayoutMk cId="2483261190" sldId="2147483661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24.163" v="25" actId="790"/>
          <pc:sldLayoutMkLst>
            <pc:docMk/>
            <pc:sldMasterMk cId="981562976" sldId="2147483660"/>
            <pc:sldLayoutMk cId="1702466837" sldId="2147483662"/>
          </pc:sldLayoutMkLst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4.163" v="25" actId="790"/>
            <ac:spMkLst>
              <pc:docMk/>
              <pc:sldMasterMk cId="981562976" sldId="2147483660"/>
              <pc:sldLayoutMk cId="1702466837" sldId="2147483662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26.647" v="26" actId="790"/>
          <pc:sldLayoutMkLst>
            <pc:docMk/>
            <pc:sldMasterMk cId="981562976" sldId="2147483660"/>
            <pc:sldLayoutMk cId="1233611818" sldId="2147483663"/>
          </pc:sldLayoutMkLst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26.647" v="26" actId="790"/>
            <ac:spMkLst>
              <pc:docMk/>
              <pc:sldMasterMk cId="981562976" sldId="2147483660"/>
              <pc:sldLayoutMk cId="1233611818" sldId="2147483663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0.287" v="28" actId="790"/>
          <pc:sldLayoutMkLst>
            <pc:docMk/>
            <pc:sldMasterMk cId="981562976" sldId="2147483660"/>
            <pc:sldLayoutMk cId="1521872723" sldId="2147483664"/>
          </pc:sldLayoutMkLst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30.287" v="28" actId="790"/>
            <ac:spMkLst>
              <pc:docMk/>
              <pc:sldMasterMk cId="981562976" sldId="2147483660"/>
              <pc:sldLayoutMk cId="1521872723" sldId="2147483664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2.802" v="29" actId="790"/>
          <pc:sldLayoutMkLst>
            <pc:docMk/>
            <pc:sldMasterMk cId="981562976" sldId="2147483660"/>
            <pc:sldLayoutMk cId="1100924916" sldId="2147483665"/>
          </pc:sldLayoutMkLst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8-12-05T07:24:32.802" v="29" actId="790"/>
            <ac:spMkLst>
              <pc:docMk/>
              <pc:sldMasterMk cId="981562976" sldId="2147483660"/>
              <pc:sldLayoutMk cId="1100924916" sldId="2147483665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5.724" v="30" actId="790"/>
          <pc:sldLayoutMkLst>
            <pc:docMk/>
            <pc:sldMasterMk cId="981562976" sldId="2147483660"/>
            <pc:sldLayoutMk cId="918406868" sldId="2147483666"/>
          </pc:sldLayoutMkLst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35.724" v="30" actId="790"/>
            <ac:spMkLst>
              <pc:docMk/>
              <pc:sldMasterMk cId="981562976" sldId="2147483660"/>
              <pc:sldLayoutMk cId="918406868" sldId="2147483666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38.239" v="31" actId="790"/>
          <pc:sldLayoutMkLst>
            <pc:docMk/>
            <pc:sldMasterMk cId="981562976" sldId="2147483660"/>
            <pc:sldLayoutMk cId="2497625034" sldId="2147483667"/>
          </pc:sldLayoutMkLst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38.239" v="31" actId="790"/>
            <ac:spMkLst>
              <pc:docMk/>
              <pc:sldMasterMk cId="981562976" sldId="2147483660"/>
              <pc:sldLayoutMk cId="2497625034" sldId="2147483667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0.645" v="32" actId="790"/>
          <pc:sldLayoutMkLst>
            <pc:docMk/>
            <pc:sldMasterMk cId="981562976" sldId="2147483660"/>
            <pc:sldLayoutMk cId="943659482" sldId="2147483668"/>
          </pc:sldLayoutMkLst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40.645" v="32" actId="790"/>
            <ac:spMkLst>
              <pc:docMk/>
              <pc:sldMasterMk cId="981562976" sldId="2147483660"/>
              <pc:sldLayoutMk cId="943659482" sldId="2147483668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2.911" v="33" actId="790"/>
          <pc:sldLayoutMkLst>
            <pc:docMk/>
            <pc:sldMasterMk cId="981562976" sldId="2147483660"/>
            <pc:sldLayoutMk cId="2522290163" sldId="2147483669"/>
          </pc:sldLayoutMkLst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8-12-05T07:24:42.911" v="33" actId="790"/>
            <ac:spMkLst>
              <pc:docMk/>
              <pc:sldMasterMk cId="981562976" sldId="2147483660"/>
              <pc:sldLayoutMk cId="2522290163" sldId="2147483669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45.395" v="34" actId="790"/>
          <pc:sldLayoutMkLst>
            <pc:docMk/>
            <pc:sldMasterMk cId="981562976" sldId="2147483660"/>
            <pc:sldLayoutMk cId="63179575" sldId="2147483670"/>
          </pc:sldLayoutMkLst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45.395" v="34" actId="790"/>
            <ac:spMkLst>
              <pc:docMk/>
              <pc:sldMasterMk cId="981562976" sldId="2147483660"/>
              <pc:sldLayoutMk cId="63179575" sldId="2147483670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8-12-05T07:24:50.722" v="35" actId="790"/>
          <pc:sldLayoutMkLst>
            <pc:docMk/>
            <pc:sldMasterMk cId="981562976" sldId="2147483660"/>
            <pc:sldLayoutMk cId="2446235546" sldId="2147483671"/>
          </pc:sldLayoutMkLst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8-12-05T07:24:50.722" v="35" actId="790"/>
            <ac:spMkLst>
              <pc:docMk/>
              <pc:sldMasterMk cId="981562976" sldId="2147483660"/>
              <pc:sldLayoutMk cId="2446235546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D8150B0-C35F-4E62-B122-05A7C96C5AE7}" type="datetime1">
              <a:rPr lang="ru-RU" smtClean="0"/>
              <a:t>25.07.2025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5608A6-EAD2-40F7-893B-DE2E383BC1EA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275029A-2D1E-47A5-9598-4A9AC47B3AC1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275029A-2D1E-47A5-9598-4A9AC47B3AC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76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E127F4-C264-4543-BD80-137291281E4F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9C2E31-907D-4644-80F2-4DB295C0E17F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AB43BC-686C-4CEC-9DA8-9B2BEB43AA1A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AB3C9B-AE9B-439B-9E20-F24831A15E96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DBE9FC-B4AC-4E2B-91EA-A354D93F61B0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4750"/>
            <a:ext cx="10515600" cy="1325563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1835250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172200" y="1835250"/>
            <a:ext cx="518160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65975"/>
            <a:ext cx="3276600" cy="365125"/>
          </a:xfrm>
        </p:spPr>
        <p:txBody>
          <a:bodyPr rtlCol="0"/>
          <a:lstStyle/>
          <a:p>
            <a:pPr rtl="0"/>
            <a:fld id="{D8A81E54-0148-46E1-A385-A96B314ED149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648200" y="6365975"/>
            <a:ext cx="2895600" cy="365125"/>
          </a:xfrm>
        </p:spPr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65975"/>
            <a:ext cx="3276600" cy="365125"/>
          </a:xfrm>
        </p:spPr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A82A16-18C9-4732-B382-332A3DE30819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50E1DB-5DAB-47E7-83F0-6E088267881B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B7FD50-AE85-4CDD-AB16-2C416C3F25D1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4D1ED4-4F87-478C-9B35-196DA1DDA9C6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A1652B-2F39-4CD7-8505-DDFED18FA6B4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2D6987-FB6D-4DB8-81B8-AD0F35E3BB5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675DEDD-3455-4CE7-8CE4-563838EEED28}" type="datetime1">
              <a:rPr lang="ru-RU" noProof="0" smtClean="0"/>
              <a:t>25.07.2025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62D6987-FB6D-4DB8-81B8-AD0F35E3BB5F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7265" y="5202238"/>
            <a:ext cx="9144000" cy="1655762"/>
          </a:xfrm>
        </p:spPr>
        <p:txBody>
          <a:bodyPr rtlCol="0"/>
          <a:lstStyle/>
          <a:p>
            <a:pPr rtl="0"/>
            <a:r>
              <a:rPr lang="ru" dirty="0" smtClean="0"/>
              <a:t>Директор ГБУ ЦССВ «Вертикаль» </a:t>
            </a:r>
          </a:p>
          <a:p>
            <a:pPr rtl="0"/>
            <a:r>
              <a:rPr lang="ru" dirty="0" smtClean="0"/>
              <a:t>О.Н. Мельникова 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r="44765"/>
          <a:stretch/>
        </p:blipFill>
        <p:spPr>
          <a:xfrm>
            <a:off x="413761" y="205948"/>
            <a:ext cx="2650714" cy="770366"/>
          </a:xfrm>
          <a:prstGeom prst="rect">
            <a:avLst/>
          </a:prstGeom>
        </p:spPr>
      </p:pic>
      <p:sp>
        <p:nvSpPr>
          <p:cNvPr id="8" name="Заголовок 14"/>
          <p:cNvSpPr txBox="1">
            <a:spLocks/>
          </p:cNvSpPr>
          <p:nvPr/>
        </p:nvSpPr>
        <p:spPr>
          <a:xfrm>
            <a:off x="-104333" y="336580"/>
            <a:ext cx="11845603" cy="3614144"/>
          </a:xfrm>
          <a:prstGeom prst="rect">
            <a:avLst/>
          </a:prstGeom>
          <a:solidFill>
            <a:schemeClr val="accent6">
              <a:alpha val="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ОТЧЕТ</a:t>
            </a:r>
            <a:b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 результатах деятельности </a:t>
            </a:r>
            <a:b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ГБУ ЦССВ «Вертикаль»  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normalizeH="0" baseline="0" noProof="0" dirty="0" smtClean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 2022 – 2024 гг.</a:t>
            </a:r>
            <a:endParaRPr kumimoji="0" lang="ru-RU" sz="5400" b="1" i="0" u="none" strike="noStrike" kern="1200" normalizeH="0" baseline="0" noProof="0" dirty="0">
              <a:ln w="0"/>
              <a:solidFill>
                <a:schemeClr val="bg2">
                  <a:lumMod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71" y="83344"/>
            <a:ext cx="10515600" cy="114456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  <a:t>Государственное бюджетное учреждение города Москвы </a:t>
            </a:r>
            <a:br>
              <a:rPr lang="ru-RU" sz="20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  <a:t>Центр содействия семейному воспитанию «Вертикаль»</a:t>
            </a:r>
            <a:br>
              <a:rPr lang="ru-RU" sz="20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  <a:t>ГБУ ЦССВ «Вертикаль»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2E1EDA-2D16-8517-FEB3-BA77860174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t="21236"/>
          <a:stretch/>
        </p:blipFill>
        <p:spPr bwMode="auto">
          <a:xfrm>
            <a:off x="9171152" y="83344"/>
            <a:ext cx="2730192" cy="161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44D1DA-B66B-709B-BC1E-FD51FFF3F18C}"/>
              </a:ext>
            </a:extLst>
          </p:cNvPr>
          <p:cNvSpPr txBox="1"/>
          <p:nvPr/>
        </p:nvSpPr>
        <p:spPr>
          <a:xfrm>
            <a:off x="193765" y="1138942"/>
            <a:ext cx="71955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117638, г. Москва,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ЮАО, Нагорный район, Криворожский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проезд дом 1, стр. 1 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эксплуатацию: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г. (Школа-интернат № 72),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Переименование: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07.11.2022г. ГБУ ЦССВ «Вертикаль».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лицензии: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деятельность, образовательная деятельность, деятельность по перевозке пассажиров и иных лиц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автобусами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социального обслуживания: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стационарная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полустационарная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детей: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квартир семейного типа на 6-8 детей каждая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Коечная мощность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108 мест для детей 3-18 лет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зданий –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9 829,7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территории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15 848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Жилой корпус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площадью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2588,7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подвал),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высотой 4 этажа,  в котором расположены квартиры для проживания детей 1-7, медицинский блок, административные кабинеты;</a:t>
            </a:r>
          </a:p>
          <a:p>
            <a:pPr marL="342900" indent="-342900"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площадью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2614,5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подвал),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этажа,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расположены квартиры для проживания детей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8-14;</a:t>
            </a:r>
          </a:p>
          <a:p>
            <a:pPr marL="342900" indent="-342900"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корпус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площадью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3467,6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подвал),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высотой 4 этажа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в котором расположены: актовый и хореографический залы, компьютерный класс, классы для занятий (ХПТ и пение), кабинеты для работы с несовершеннолетними при проведении реабилитации (логопед, дефектолог, психологи и т.д.), кабинеты административного персонала, также пристроен спортивный зал (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AutoNum type="arabicPeriod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Пищеблок,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785,6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подвал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AutoNum type="arabicPeriod" startAt="6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Гараж,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225,2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 startAt="6"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Ангар,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 снос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5502" y="1736049"/>
            <a:ext cx="4748431" cy="50425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66332" y="3555051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649717" y="4875377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42154" y="3952656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373357" y="3521736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16431" y="2758197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37866" y="2204288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06643" y="2927474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62681" y="4752002"/>
            <a:ext cx="333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36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477081"/>
              </p:ext>
            </p:extLst>
          </p:nvPr>
        </p:nvGraphicFramePr>
        <p:xfrm>
          <a:off x="0" y="517704"/>
          <a:ext cx="12117936" cy="634029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824944">
                  <a:extLst>
                    <a:ext uri="{9D8B030D-6E8A-4147-A177-3AD203B41FA5}">
                      <a16:colId xmlns:a16="http://schemas.microsoft.com/office/drawing/2014/main" val="1239810808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2984627685"/>
                    </a:ext>
                  </a:extLst>
                </a:gridCol>
                <a:gridCol w="1675535">
                  <a:extLst>
                    <a:ext uri="{9D8B030D-6E8A-4147-A177-3AD203B41FA5}">
                      <a16:colId xmlns:a16="http://schemas.microsoft.com/office/drawing/2014/main" val="2001026660"/>
                    </a:ext>
                  </a:extLst>
                </a:gridCol>
                <a:gridCol w="788736">
                  <a:extLst>
                    <a:ext uri="{9D8B030D-6E8A-4147-A177-3AD203B41FA5}">
                      <a16:colId xmlns:a16="http://schemas.microsoft.com/office/drawing/2014/main" val="149489930"/>
                    </a:ext>
                  </a:extLst>
                </a:gridCol>
                <a:gridCol w="798101">
                  <a:extLst>
                    <a:ext uri="{9D8B030D-6E8A-4147-A177-3AD203B41FA5}">
                      <a16:colId xmlns:a16="http://schemas.microsoft.com/office/drawing/2014/main" val="3847238204"/>
                    </a:ext>
                  </a:extLst>
                </a:gridCol>
                <a:gridCol w="965157">
                  <a:extLst>
                    <a:ext uri="{9D8B030D-6E8A-4147-A177-3AD203B41FA5}">
                      <a16:colId xmlns:a16="http://schemas.microsoft.com/office/drawing/2014/main" val="470429002"/>
                    </a:ext>
                  </a:extLst>
                </a:gridCol>
                <a:gridCol w="1019665">
                  <a:extLst>
                    <a:ext uri="{9D8B030D-6E8A-4147-A177-3AD203B41FA5}">
                      <a16:colId xmlns:a16="http://schemas.microsoft.com/office/drawing/2014/main" val="870676375"/>
                    </a:ext>
                  </a:extLst>
                </a:gridCol>
                <a:gridCol w="865367">
                  <a:extLst>
                    <a:ext uri="{9D8B030D-6E8A-4147-A177-3AD203B41FA5}">
                      <a16:colId xmlns:a16="http://schemas.microsoft.com/office/drawing/2014/main" val="3342063878"/>
                    </a:ext>
                  </a:extLst>
                </a:gridCol>
                <a:gridCol w="904067">
                  <a:extLst>
                    <a:ext uri="{9D8B030D-6E8A-4147-A177-3AD203B41FA5}">
                      <a16:colId xmlns:a16="http://schemas.microsoft.com/office/drawing/2014/main" val="2772398182"/>
                    </a:ext>
                  </a:extLst>
                </a:gridCol>
              </a:tblGrid>
              <a:tr h="255233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Уникальный номер реестровой записи услуги (Работы)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Наименование услуг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Показатель объема, единица измерения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93890"/>
                  </a:ext>
                </a:extLst>
              </a:tr>
              <a:tr h="455727">
                <a:tc v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План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706978"/>
                  </a:ext>
                </a:extLst>
              </a:tr>
              <a:tr h="216543">
                <a:tc gridSpan="9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Услуги </a:t>
                      </a:r>
                      <a:endParaRPr lang="ru-RU" sz="10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892"/>
                  </a:ext>
                </a:extLst>
              </a:tr>
              <a:tr h="7857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000001120061012148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 и воспитание, содействие семейному устройству детей-сирот и детей, оставшихся без попечения родителей, лиц из числа детей оставшихся без попечения родителей, завершивших пребывание в организации для детей-сирот, но не старше 23 лет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воспитательных групп наполняемостью до 8 человек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120775"/>
                  </a:ext>
                </a:extLst>
              </a:tr>
              <a:tr h="472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853100О.99.0.БА60АА00000148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Подготовка граждан, выразивших желание принять детей-сирот и детей, оставшихся без попечения родителей, на семейные формы устройства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Численность граждан, получивших социальные услуги, Человек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679496"/>
                  </a:ext>
                </a:extLst>
              </a:tr>
              <a:tr h="62911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853100О.99.0.БА63АА00000148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консультативной, психологической, педагогической, юридической, социальной и иной помощи лицам, из числа детей, завершивших пребывание в организации для детей-сирот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Численность граждан, получивших социальные услуги, Человек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751828"/>
                  </a:ext>
                </a:extLst>
              </a:tr>
              <a:tr h="62911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853100О.99.0.БА62АА00000148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консультативной, психологической, педагогической, юридической, социальной и иной помощи лицам, усыновившим (удочерившим) или принявшим под опеку (попечительство) ребенка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Численность семей, получивших социальные услуги, Единица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57273"/>
                  </a:ext>
                </a:extLst>
              </a:tr>
              <a:tr h="472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853100О.99.0.БА61АА00000148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Психолого-медико-педагогическая реабилитация детей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Численность граждан, получивших социальные услуги, Человек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150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8073"/>
                  </a:ext>
                </a:extLst>
              </a:tr>
              <a:tr h="3335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000001120191012148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Оказание психологической помощи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Посещаемость,</a:t>
                      </a:r>
                      <a:b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Человеко-час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984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984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3632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3393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370605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000001110353012148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Реализация дополнительных общеразвивающих программ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человеко-часов. Человеко-час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17586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17586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18465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18465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349427"/>
                  </a:ext>
                </a:extLst>
              </a:tr>
              <a:tr h="194454">
                <a:tc gridSpan="9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358833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000003260001112148 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Административное обеспечение деятельности организаций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отчетов, единица/</a:t>
                      </a:r>
                      <a:b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Кол-о организаций, Единица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607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607</a:t>
                      </a:r>
                      <a:endParaRPr lang="ru-RU" sz="9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428281"/>
                  </a:ext>
                </a:extLst>
              </a:tr>
              <a:tr h="47244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000001120065112148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Осуществление контроля за целевым использованием жилого помещения лицом из числа детей и детей, оставшихся без попечения родителей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актов, Штука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</a:t>
                      </a:r>
                      <a:endParaRPr lang="ru-RU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75602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000001120084112148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и проведение социально-направленных мероприятий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Кол-во мероприятий, Единица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805383"/>
                  </a:ext>
                </a:extLst>
              </a:tr>
              <a:tr h="2380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Содержание</a:t>
                      </a:r>
                      <a:r>
                        <a:rPr lang="ru-RU" sz="10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учреждения</a:t>
                      </a:r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113249456,01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148247"/>
                  </a:ext>
                </a:extLst>
              </a:tr>
              <a:tr h="238052"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0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378" marR="2378" marT="2378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40444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8F5203C-0C5C-E184-A9E4-42CF73131FE2}"/>
              </a:ext>
            </a:extLst>
          </p:cNvPr>
          <p:cNvSpPr txBox="1"/>
          <p:nvPr/>
        </p:nvSpPr>
        <p:spPr>
          <a:xfrm>
            <a:off x="-5167" y="-51275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Georgia Pro Light" panose="02040302050405020303" pitchFamily="18" charset="0"/>
                <a:cs typeface="Times New Roman" panose="02020603050405020304" pitchFamily="18" charset="0"/>
              </a:rPr>
              <a:t>Государственное задание</a:t>
            </a:r>
            <a:endParaRPr lang="ru-RU" sz="3600" b="1" dirty="0">
              <a:solidFill>
                <a:srgbClr val="002060"/>
              </a:solidFill>
              <a:effectLst/>
              <a:latin typeface="Georgia Pro Light" panose="020403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45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81531" cy="6261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Сведения о воспитанниках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371327"/>
              </p:ext>
            </p:extLst>
          </p:nvPr>
        </p:nvGraphicFramePr>
        <p:xfrm>
          <a:off x="1701324" y="1202613"/>
          <a:ext cx="7476859" cy="44500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581723">
                  <a:extLst>
                    <a:ext uri="{9D8B030D-6E8A-4147-A177-3AD203B41FA5}">
                      <a16:colId xmlns:a16="http://schemas.microsoft.com/office/drawing/2014/main" val="443574800"/>
                    </a:ext>
                  </a:extLst>
                </a:gridCol>
                <a:gridCol w="991959">
                  <a:extLst>
                    <a:ext uri="{9D8B030D-6E8A-4147-A177-3AD203B41FA5}">
                      <a16:colId xmlns:a16="http://schemas.microsoft.com/office/drawing/2014/main" val="3474755383"/>
                    </a:ext>
                  </a:extLst>
                </a:gridCol>
                <a:gridCol w="957356">
                  <a:extLst>
                    <a:ext uri="{9D8B030D-6E8A-4147-A177-3AD203B41FA5}">
                      <a16:colId xmlns:a16="http://schemas.microsoft.com/office/drawing/2014/main" val="4002386381"/>
                    </a:ext>
                  </a:extLst>
                </a:gridCol>
                <a:gridCol w="945821">
                  <a:extLst>
                    <a:ext uri="{9D8B030D-6E8A-4147-A177-3AD203B41FA5}">
                      <a16:colId xmlns:a16="http://schemas.microsoft.com/office/drawing/2014/main" val="41910533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г.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08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Проживают по состоянию на 31.12, из них: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858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7 лет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15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лет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865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11-18 лет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067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+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039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ОВЗ / дети -инвалиды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21/6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/ 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/ 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71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Сироты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338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 БПР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16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Прибыло, из них: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533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Временно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15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Выбыло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276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852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Достижения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65632" y="1777525"/>
            <a:ext cx="97500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Ежегодно воспитанники Центра занимают призовые места в спортивных соревнованиях и творческих конкурсах;</a:t>
            </a:r>
          </a:p>
          <a:p>
            <a:pPr marL="342900" indent="-342900">
              <a:buAutoNum type="arabicPeriod"/>
            </a:pPr>
            <a:r>
              <a:rPr lang="ru-RU" dirty="0" smtClean="0"/>
              <a:t>В 2024 г. налажено взаимодействие с ГБУ </a:t>
            </a:r>
            <a:r>
              <a:rPr lang="ru-RU" dirty="0"/>
              <a:t>МГЦР филиал </a:t>
            </a:r>
            <a:r>
              <a:rPr lang="ru-RU" dirty="0" smtClean="0"/>
              <a:t>Южный;</a:t>
            </a:r>
          </a:p>
          <a:p>
            <a:pPr marL="342900" indent="-342900">
              <a:buAutoNum type="arabicPeriod"/>
            </a:pPr>
            <a:r>
              <a:rPr lang="ru-RU" dirty="0" smtClean="0"/>
              <a:t>Проводятся совместные мероприятия с РЦ «</a:t>
            </a:r>
            <a:r>
              <a:rPr lang="ru-RU" dirty="0" err="1" smtClean="0"/>
              <a:t>Мосволонтер</a:t>
            </a:r>
            <a:r>
              <a:rPr lang="ru-RU" dirty="0" smtClean="0"/>
              <a:t>» ЮАО;</a:t>
            </a:r>
          </a:p>
          <a:p>
            <a:pPr marL="342900" indent="-342900">
              <a:buAutoNum type="arabicPeriod"/>
            </a:pPr>
            <a:r>
              <a:rPr lang="ru-RU" dirty="0"/>
              <a:t>Демонтированы старые опоры освещения в количестве 11 шт., представлявшие опасность для жизни и здоровья детей.</a:t>
            </a:r>
          </a:p>
          <a:p>
            <a:pPr marL="342900" indent="-342900">
              <a:buAutoNum type="arabicPeriod"/>
            </a:pPr>
            <a:r>
              <a:rPr lang="ru-RU" dirty="0"/>
              <a:t>При прохождении ОЗП 2023-2024гг не допущено появление замечаний со стороны надзорных органов по уборке территории и кровель Центра.</a:t>
            </a:r>
          </a:p>
          <a:p>
            <a:pPr marL="342900" indent="-342900">
              <a:buAutoNum type="arabicPeriod"/>
            </a:pPr>
            <a:r>
              <a:rPr lang="ru-RU" dirty="0"/>
              <a:t>В полном объеме выполнен план по подготовке к ОЗП 2024-2025гг</a:t>
            </a:r>
            <a:r>
              <a:rPr lang="ru-RU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ru-RU" dirty="0"/>
              <a:t>Ведется планомерная работа по снижению энергопотребления за счет перевода освещения на энергосберегающие лампы ( за отчетный период снижение затрат составило 13%)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671" y="162607"/>
            <a:ext cx="1816871" cy="2422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18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304" y="79849"/>
            <a:ext cx="10515600" cy="1325563"/>
          </a:xfrm>
        </p:spPr>
        <p:txBody>
          <a:bodyPr/>
          <a:lstStyle/>
          <a:p>
            <a:r>
              <a:rPr lang="ru-RU" dirty="0" smtClean="0"/>
              <a:t>Итоги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8304" y="1076771"/>
            <a:ext cx="117753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Начат ремонт пищеблока;</a:t>
            </a:r>
          </a:p>
          <a:p>
            <a:pPr marL="342900" indent="-342900">
              <a:buAutoNum type="arabicPeriod"/>
            </a:pPr>
            <a:r>
              <a:rPr lang="ru-RU" dirty="0" smtClean="0"/>
              <a:t>Установка </a:t>
            </a:r>
            <a:r>
              <a:rPr lang="en-US" dirty="0" smtClean="0"/>
              <a:t>IP</a:t>
            </a:r>
            <a:r>
              <a:rPr lang="ru-RU" dirty="0" smtClean="0"/>
              <a:t>-телефонии;</a:t>
            </a:r>
          </a:p>
          <a:p>
            <a:pPr marL="342900" indent="-342900">
              <a:buAutoNum type="arabicPeriod"/>
            </a:pPr>
            <a:r>
              <a:rPr lang="ru-RU" dirty="0" smtClean="0"/>
              <a:t>Установка проводного интернета;</a:t>
            </a:r>
          </a:p>
          <a:p>
            <a:pPr marL="342900" indent="-342900">
              <a:buAutoNum type="arabicPeriod"/>
            </a:pPr>
            <a:r>
              <a:rPr lang="ru-RU" dirty="0" smtClean="0"/>
              <a:t>Начата установка видеонаблюдения;</a:t>
            </a:r>
          </a:p>
          <a:p>
            <a:pPr marL="342900" indent="-342900">
              <a:buAutoNum type="arabicPeriod"/>
            </a:pPr>
            <a:r>
              <a:rPr lang="ru-RU" dirty="0" smtClean="0"/>
              <a:t>Обновление части офисной мебели;</a:t>
            </a:r>
          </a:p>
          <a:p>
            <a:pPr marL="342900" indent="-342900">
              <a:buAutoNum type="arabicPeriod"/>
            </a:pPr>
            <a:r>
              <a:rPr lang="ru-RU" dirty="0" smtClean="0"/>
              <a:t>Проведен косметический ремонт в некоторых квартирах проживания детей, силами Центра;</a:t>
            </a:r>
          </a:p>
          <a:p>
            <a:pPr marL="342900" indent="-342900">
              <a:buAutoNum type="arabicPeriod"/>
            </a:pPr>
            <a:r>
              <a:rPr lang="ru-RU" dirty="0" smtClean="0"/>
              <a:t>Получено разрешение на проведение санитарной обрезки зеленых насаждений а также порубочный билет на деревья, представляющие потенциальную опасность;</a:t>
            </a:r>
          </a:p>
          <a:p>
            <a:pPr marL="342900" indent="-342900">
              <a:buAutoNum type="arabicPeriod"/>
            </a:pPr>
            <a:r>
              <a:rPr lang="ru-RU" dirty="0" smtClean="0"/>
              <a:t>Разработан и проведен цикл интерактивных лекций, направленных на профилактику мошеннических действий в отношении воспитанников;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94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353" y="56091"/>
            <a:ext cx="10515600" cy="421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Планы на 2025 год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264" y="5827325"/>
            <a:ext cx="2195736" cy="10978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9634F22-68F8-1F7D-675E-139407926D00}"/>
              </a:ext>
            </a:extLst>
          </p:cNvPr>
          <p:cNvSpPr txBox="1"/>
          <p:nvPr/>
        </p:nvSpPr>
        <p:spPr>
          <a:xfrm>
            <a:off x="120353" y="687723"/>
            <a:ext cx="117569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Закончить работы по ремонту пищеблока, установке </a:t>
            </a:r>
            <a:r>
              <a:rPr lang="en-US" dirty="0"/>
              <a:t>IP</a:t>
            </a:r>
            <a:r>
              <a:rPr lang="ru-RU" dirty="0"/>
              <a:t>-телефонии, установке проводного интернета, установке видеонаблюдения;</a:t>
            </a:r>
          </a:p>
          <a:p>
            <a:pPr marL="342900" indent="-342900">
              <a:buAutoNum type="arabicPeriod"/>
            </a:pPr>
            <a:r>
              <a:rPr lang="ru-RU" dirty="0"/>
              <a:t>Выполнить реконструкцию коммуникаций, для исключения замерзание воды в стояках, в угловых квартирах верхних этажей в корпусах проживания детей;</a:t>
            </a:r>
          </a:p>
          <a:p>
            <a:pPr marL="342900" indent="-342900">
              <a:buAutoNum type="arabicPeriod"/>
            </a:pPr>
            <a:r>
              <a:rPr lang="ru-RU" dirty="0"/>
              <a:t>При наличии финансирования:</a:t>
            </a:r>
          </a:p>
          <a:p>
            <a:r>
              <a:rPr lang="ru-RU" dirty="0"/>
              <a:t>3.1. Установить детскую площадку, реконструировать футбольное поле, заменить устаревшие </a:t>
            </a:r>
            <a:r>
              <a:rPr lang="ru-RU" dirty="0" err="1"/>
              <a:t>МАФы</a:t>
            </a:r>
            <a:r>
              <a:rPr lang="ru-RU" dirty="0"/>
              <a:t>;</a:t>
            </a:r>
          </a:p>
          <a:p>
            <a:r>
              <a:rPr lang="ru-RU" dirty="0"/>
              <a:t>3.2. Выполнить работы по благоустройству территории с заменой асфальта, бордюров, восстановить газоны;</a:t>
            </a:r>
          </a:p>
          <a:p>
            <a:r>
              <a:rPr lang="ru-RU" dirty="0"/>
              <a:t>3.3. Отремонтировать козырьки над эвакуационными выходами из зданий (Криворожский проезд д.1; Криворожский проезд д.1 стр. 1);</a:t>
            </a:r>
          </a:p>
          <a:p>
            <a:r>
              <a:rPr lang="ru-RU" dirty="0"/>
              <a:t>3.4. Выполнить демонтаж аварийного ангара с устройством на его месте нового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 </a:t>
            </a:r>
            <a:r>
              <a:rPr lang="ru-RU" dirty="0"/>
              <a:t>Разработка и внедрение комплексной программы мероприятий по социализации детей, в том числе и тренировочных квартир;</a:t>
            </a:r>
          </a:p>
          <a:p>
            <a:r>
              <a:rPr lang="ru-RU" dirty="0" smtClean="0"/>
              <a:t>5. Разработка </a:t>
            </a:r>
            <a:r>
              <a:rPr lang="ru-RU" dirty="0"/>
              <a:t>предложений по расширению возможностей дополнительного образования подопечных;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85313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с абстрактным меланхоличным оформлением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13845_TF03460530" id="{15CAD117-A89C-408F-9ED5-932228B4E8EE}" vid="{8CE20380-6C5F-47FD-9E12-3AFDC80F9C2C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с абстрактным меланхоличным оформлением</Template>
  <TotalTime>5146</TotalTime>
  <Words>976</Words>
  <Application>Microsoft Office PowerPoint</Application>
  <PresentationFormat>Широкоэкранный</PresentationFormat>
  <Paragraphs>217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Georgia Pro Light</vt:lpstr>
      <vt:lpstr>Times New Roman</vt:lpstr>
      <vt:lpstr>Шаблон с абстрактным меланхоличным оформлением</vt:lpstr>
      <vt:lpstr>Презентация PowerPoint</vt:lpstr>
      <vt:lpstr>Государственное бюджетное учреждение города Москвы  Центр содействия семейному воспитанию «Вертикаль» ГБУ ЦССВ «Вертикаль»</vt:lpstr>
      <vt:lpstr>Презентация PowerPoint</vt:lpstr>
      <vt:lpstr>Сведения о воспитанниках</vt:lpstr>
      <vt:lpstr>Достижения</vt:lpstr>
      <vt:lpstr>Итоги работы</vt:lpstr>
      <vt:lpstr>Планы на 2025 год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Комплексная реабилитация инвалидов (детей – инвалидов), как стиль жизни.</dc:title>
  <dc:creator>ADMIN</dc:creator>
  <cp:lastModifiedBy>User</cp:lastModifiedBy>
  <cp:revision>176</cp:revision>
  <cp:lastPrinted>2022-02-08T12:38:48Z</cp:lastPrinted>
  <dcterms:created xsi:type="dcterms:W3CDTF">2021-12-03T08:22:42Z</dcterms:created>
  <dcterms:modified xsi:type="dcterms:W3CDTF">2025-07-25T15:45:12Z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